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0" r:id="rId4"/>
    <p:sldId id="261" r:id="rId5"/>
    <p:sldId id="262" r:id="rId6"/>
    <p:sldId id="259" r:id="rId7"/>
    <p:sldId id="263" r:id="rId8"/>
    <p:sldId id="264" r:id="rId9"/>
    <p:sldId id="265" r:id="rId10"/>
    <p:sldId id="266" r:id="rId11"/>
    <p:sldId id="270" r:id="rId12"/>
    <p:sldId id="272" r:id="rId13"/>
    <p:sldId id="273" r:id="rId14"/>
    <p:sldId id="275" r:id="rId15"/>
    <p:sldId id="274" r:id="rId16"/>
    <p:sldId id="276" r:id="rId17"/>
    <p:sldId id="268" r:id="rId18"/>
    <p:sldId id="280" r:id="rId19"/>
    <p:sldId id="279" r:id="rId20"/>
  </p:sldIdLst>
  <p:sldSz cx="9144000" cy="6858000" type="screen4x3"/>
  <p:notesSz cx="9144000" cy="6858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4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ามเหลี่ยมหน้าจั่ว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D9979A0-B3CE-4F9E-9CD2-EA4847535491}" type="datetimeFigureOut">
              <a:rPr lang="th-TH" smtClean="0"/>
              <a:pPr/>
              <a:t>24/10/56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F06639B-DFE2-43EF-B7E0-73F81AD3840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79A0-B3CE-4F9E-9CD2-EA4847535491}" type="datetimeFigureOut">
              <a:rPr lang="th-TH" smtClean="0"/>
              <a:pPr/>
              <a:t>24/10/56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6639B-DFE2-43EF-B7E0-73F81AD3840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79A0-B3CE-4F9E-9CD2-EA4847535491}" type="datetimeFigureOut">
              <a:rPr lang="th-TH" smtClean="0"/>
              <a:pPr/>
              <a:t>24/10/56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6639B-DFE2-43EF-B7E0-73F81AD3840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D9979A0-B3CE-4F9E-9CD2-EA4847535491}" type="datetimeFigureOut">
              <a:rPr lang="th-TH" smtClean="0"/>
              <a:pPr/>
              <a:t>24/10/56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6639B-DFE2-43EF-B7E0-73F81AD3840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ามเหลี่ยมมุมฉาก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สามเหลี่ยมหน้าจั่ว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D9979A0-B3CE-4F9E-9CD2-EA4847535491}" type="datetimeFigureOut">
              <a:rPr lang="th-TH" smtClean="0"/>
              <a:pPr/>
              <a:t>24/10/56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F06639B-DFE2-43EF-B7E0-73F81AD38406}" type="slidenum">
              <a:rPr lang="th-TH" smtClean="0"/>
              <a:pPr/>
              <a:t>‹#›</a:t>
            </a:fld>
            <a:endParaRPr lang="th-TH"/>
          </a:p>
        </p:txBody>
      </p:sp>
      <p:cxnSp>
        <p:nvCxnSpPr>
          <p:cNvPr id="11" name="ตัวเชื่อมต่อตรง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ตัวเชื่อมต่อตรง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D9979A0-B3CE-4F9E-9CD2-EA4847535491}" type="datetimeFigureOut">
              <a:rPr lang="th-TH" smtClean="0"/>
              <a:pPr/>
              <a:t>24/10/56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F06639B-DFE2-43EF-B7E0-73F81AD3840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D9979A0-B3CE-4F9E-9CD2-EA4847535491}" type="datetimeFigureOut">
              <a:rPr lang="th-TH" smtClean="0"/>
              <a:pPr/>
              <a:t>24/10/56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F06639B-DFE2-43EF-B7E0-73F81AD3840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79A0-B3CE-4F9E-9CD2-EA4847535491}" type="datetimeFigureOut">
              <a:rPr lang="th-TH" smtClean="0"/>
              <a:pPr/>
              <a:t>24/10/56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6639B-DFE2-43EF-B7E0-73F81AD3840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D9979A0-B3CE-4F9E-9CD2-EA4847535491}" type="datetimeFigureOut">
              <a:rPr lang="th-TH" smtClean="0"/>
              <a:pPr/>
              <a:t>24/10/56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F06639B-DFE2-43EF-B7E0-73F81AD3840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D9979A0-B3CE-4F9E-9CD2-EA4847535491}" type="datetimeFigureOut">
              <a:rPr lang="th-TH" smtClean="0"/>
              <a:pPr/>
              <a:t>24/10/56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F06639B-DFE2-43EF-B7E0-73F81AD3840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D9979A0-B3CE-4F9E-9CD2-EA4847535491}" type="datetimeFigureOut">
              <a:rPr lang="th-TH" smtClean="0"/>
              <a:pPr/>
              <a:t>24/10/56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F06639B-DFE2-43EF-B7E0-73F81AD3840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สามเหลี่ยมมุมฉาก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ตัวเชื่อมต่อตรง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ตัวเชื่อมต่อตรง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D9979A0-B3CE-4F9E-9CD2-EA4847535491}" type="datetimeFigureOut">
              <a:rPr lang="th-TH" smtClean="0"/>
              <a:pPr/>
              <a:t>24/10/56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F06639B-DFE2-43EF-B7E0-73F81AD38406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8072494" cy="3100409"/>
          </a:xfrm>
        </p:spPr>
        <p:txBody>
          <a:bodyPr>
            <a:normAutofit/>
          </a:bodyPr>
          <a:lstStyle/>
          <a:p>
            <a:pPr algn="ctr"/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สรุปผลการ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ดำเนิน</a:t>
            </a:r>
            <a:br>
              <a:rPr lang="th-TH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โครงการ</a:t>
            </a:r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ประชาสัมพันธ์ รณรงค์ ส่งเสริมการบริโภคผลไม้ภายในประเทศ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ประจำปี</a:t>
            </a:r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งบประมาณ ๒๕๕</a:t>
            </a:r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6</a:t>
            </a:r>
            <a:endParaRPr lang="th-TH" sz="32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57290" y="3643314"/>
            <a:ext cx="6400800" cy="1752600"/>
          </a:xfrm>
        </p:spPr>
        <p:txBody>
          <a:bodyPr>
            <a:normAutofit/>
          </a:bodyPr>
          <a:lstStyle/>
          <a:p>
            <a:endParaRPr lang="th-TH" sz="40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4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โดย สำนักงานประชาสัมพันธ์จังหวัดจันทบุรี</a:t>
            </a:r>
            <a:endParaRPr lang="th-TH" sz="4000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42910" y="1214422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4. ประชาสัมพันธ์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ผ่านสื่อกิจกรรม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3,530,000 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บาท</a:t>
            </a:r>
            <a:r>
              <a:rPr lang="en-US" dirty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en-US" dirty="0">
                <a:latin typeface="TH SarabunIT๙" pitchFamily="34" charset="-34"/>
                <a:cs typeface="TH SarabunIT๙" pitchFamily="34" charset="-34"/>
              </a:rPr>
            </a:b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785786" y="2357430"/>
            <a:ext cx="7972452" cy="2357454"/>
          </a:xfrm>
        </p:spPr>
        <p:txBody>
          <a:bodyPr/>
          <a:lstStyle/>
          <a:p>
            <a:pPr algn="just"/>
            <a:r>
              <a:rPr lang="th-TH" dirty="0">
                <a:latin typeface="TH SarabunIT๙" pitchFamily="34" charset="-34"/>
                <a:cs typeface="TH SarabunIT๙" pitchFamily="34" charset="-34"/>
              </a:rPr>
              <a:t>ป้ายบิลบอร์ดมอเตอร์</a:t>
            </a:r>
            <a:r>
              <a:rPr lang="th-TH" dirty="0" err="1">
                <a:latin typeface="TH SarabunIT๙" pitchFamily="34" charset="-34"/>
                <a:cs typeface="TH SarabunIT๙" pitchFamily="34" charset="-34"/>
              </a:rPr>
              <a:t>เวย์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และบายพาส 3 ป้าย (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2,980,000 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บาท )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pPr algn="just"/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กิจกรรม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สื่อมวลชนสัญจร ( 455,000 บาท )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pPr algn="just"/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กิจกรรม 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ผู้ว่าฯ พบสื่อ จำนวน </a:t>
            </a:r>
            <a:r>
              <a:rPr lang="en-US" dirty="0">
                <a:latin typeface="TH SarabunIT๙" pitchFamily="34" charset="-34"/>
                <a:cs typeface="TH SarabunIT๙" pitchFamily="34" charset="-34"/>
              </a:rPr>
              <a:t>1 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ครั้ง  ( 95,000 บาท )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pPr algn="just"/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28596" y="2214554"/>
            <a:ext cx="8501122" cy="156966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สรุปผลการดำเนิน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โครงการประชาสัมพันธ์ รณรงค์ ส่งเสริมการบริโภคผลไม้ภายในประเทศ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1" i="0" u="none" strike="noStrike" cap="none" normalizeH="0" baseline="0" dirty="0" smtClean="0">
                <a:ln>
                  <a:noFill/>
                </a:ln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ประจำปีงบประมาณ ๒๕๕6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/>
        </p:nvGraphicFramePr>
        <p:xfrm>
          <a:off x="571472" y="214290"/>
          <a:ext cx="8143932" cy="5663057"/>
        </p:xfrm>
        <a:graphic>
          <a:graphicData uri="http://schemas.openxmlformats.org/drawingml/2006/table">
            <a:tbl>
              <a:tblPr/>
              <a:tblGrid>
                <a:gridCol w="1928826"/>
                <a:gridCol w="1083857"/>
                <a:gridCol w="916407"/>
                <a:gridCol w="214314"/>
                <a:gridCol w="571504"/>
                <a:gridCol w="642942"/>
                <a:gridCol w="642942"/>
                <a:gridCol w="214314"/>
                <a:gridCol w="214314"/>
                <a:gridCol w="642942"/>
                <a:gridCol w="1071570"/>
              </a:tblGrid>
              <a:tr h="11611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h-TH" sz="14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ชื่อโครงการ/กิจกรรม</a:t>
                      </a: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32454" marR="324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h-TH" sz="14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วัตถุประสงค์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32454" marR="324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เป้าหมาย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เชิงพื้นที่และ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เชิงปริมาณ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ระยะเวลาดำเนินการ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งบประมาณ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(บาท)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หมายเหตุ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3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40996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เม.ย.</a:t>
                      </a:r>
                      <a:endParaRPr lang="en-US" sz="13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พ.ค.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มิ.ย.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ก.ค.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ส.ค.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ก.ย.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8578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th-TH" sz="1400" b="1" spc="-4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ประชาสัมพันธ์ผ่านสื่อโทรทัศน์ </a:t>
                      </a:r>
                      <a:r>
                        <a:rPr lang="th-TH" sz="1400" b="1" spc="-40" dirty="0" err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สทท.</a:t>
                      </a:r>
                      <a:r>
                        <a:rPr lang="th-TH" sz="1400" b="1" spc="-4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11 จันทบุรี</a:t>
                      </a: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marL="85725" lvl="0" indent="-85725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H SarabunIT๙"/>
                        <a:buChar char="-"/>
                      </a:pPr>
                      <a:r>
                        <a:rPr lang="th-TH" sz="14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ผลิตรายการรอบภูมิภาค 2 ครั้ง ออกอากาศทั่วประเทศ</a:t>
                      </a: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marL="85725" lvl="0" indent="-85725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H SarabunIT๙"/>
                        <a:buChar char="-"/>
                      </a:pPr>
                      <a:r>
                        <a:rPr lang="th-TH" sz="14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ผลิตและ</a:t>
                      </a:r>
                      <a:r>
                        <a:rPr lang="th-TH" sz="1400" dirty="0" err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เผยแพร่สกู๊ป</a:t>
                      </a:r>
                      <a:r>
                        <a:rPr lang="th-TH" sz="14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ข่าว จำนวน 6 ตอน </a:t>
                      </a: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marL="85725" lvl="0" indent="-85725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H SarabunIT๙"/>
                        <a:buChar char="-"/>
                      </a:pPr>
                      <a:r>
                        <a:rPr lang="th-TH" sz="14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ผลิตและ</a:t>
                      </a:r>
                      <a:r>
                        <a:rPr lang="th-TH" sz="1400" dirty="0" err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เผยแพร่สปอต</a:t>
                      </a:r>
                      <a:r>
                        <a:rPr lang="th-TH" sz="14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 จำนวน 2 </a:t>
                      </a:r>
                      <a:r>
                        <a:rPr lang="th-TH" sz="1400" dirty="0" err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สปอต</a:t>
                      </a:r>
                      <a:r>
                        <a:rPr lang="th-TH" sz="14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 ตั้งแต่ </a:t>
                      </a:r>
                      <a:r>
                        <a:rPr lang="en-US" sz="14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22 </a:t>
                      </a:r>
                      <a:r>
                        <a:rPr lang="th-TH" sz="14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พ.ค.</a:t>
                      </a:r>
                      <a:r>
                        <a:rPr lang="en-US" sz="14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-</a:t>
                      </a:r>
                      <a:r>
                        <a:rPr lang="th-TH" sz="14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31 ก.ค.</a:t>
                      </a:r>
                      <a:r>
                        <a:rPr lang="en-US" sz="14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56</a:t>
                      </a:r>
                    </a:p>
                    <a:p>
                      <a:pPr marL="85725" lvl="0" indent="-85725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H SarabunIT๙"/>
                        <a:buChar char="-"/>
                      </a:pPr>
                      <a:r>
                        <a:rPr lang="th-TH" sz="14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โชว์ผลไม้ประดิษฐ์บนโต๊ะผู้ประกาศ</a:t>
                      </a: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spc="-5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เพื่อประชาสัมพันธ์ เผยแพร่ ข้อมูลข่าวสาร</a:t>
                      </a:r>
                      <a:r>
                        <a:rPr lang="th-TH" sz="13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 สนับสนุนยุทธศาสตร์และเสริมสร้างศักยภาพการผลิตไม้ผล</a:t>
                      </a:r>
                      <a:r>
                        <a:rPr lang="th-TH" sz="1300" spc="-5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จังหวัด</a:t>
                      </a:r>
                      <a:r>
                        <a:rPr lang="th-TH" sz="13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จันทบุรี ระยอง ตราด</a:t>
                      </a:r>
                      <a:r>
                        <a:rPr lang="th-TH" sz="1300" spc="-5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 </a:t>
                      </a:r>
                      <a:r>
                        <a:rPr lang="th-TH" sz="13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สู่สาธารณชนอย่างกว้างขวาง และรณรงค์ให้คนไทยหันมาบริโภคผลไม้ตามฤดูกาล</a:t>
                      </a:r>
                      <a:endParaRPr lang="en-US" sz="13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- จังหวัดจันทบุรี </a:t>
                      </a:r>
                      <a:endParaRPr lang="en-US" sz="13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- ประชาชนทั่วไป นักท่องเที่ยวชาวไทยและชาวต่างประเทศในพื้นที่จังหวัดจันทบุรี ระยอง ตราด สระแก้ว และเมืองพัทยา</a:t>
                      </a:r>
                      <a:endParaRPr lang="en-US" sz="13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4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1</a:t>
                      </a: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4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2</a:t>
                      </a: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4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2/200</a:t>
                      </a: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4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4 </a:t>
                      </a:r>
                      <a:r>
                        <a:rPr lang="th-TH" sz="14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ครั้ง</a:t>
                      </a: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4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1</a:t>
                      </a: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4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6</a:t>
                      </a: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4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2/110</a:t>
                      </a: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4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ทุก</a:t>
                      </a:r>
                      <a:r>
                        <a:rPr lang="th-TH" sz="14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วัน</a:t>
                      </a: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23975" algn="l"/>
                        </a:tabLst>
                      </a:pPr>
                      <a:r>
                        <a:rPr lang="th-TH" sz="140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370,</a:t>
                      </a:r>
                      <a:r>
                        <a:rPr lang="en-US" sz="140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000</a:t>
                      </a:r>
                      <a:r>
                        <a:rPr lang="th-TH" sz="140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.- 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23975" algn="l"/>
                        </a:tabLst>
                      </a:pP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23975" algn="l"/>
                        </a:tabLst>
                      </a:pPr>
                      <a:r>
                        <a:rPr lang="th-TH" sz="1400" spc="-4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วันที่ 3 มิ.ย. และ 10 ก.ค.56</a:t>
                      </a:r>
                      <a:r>
                        <a:rPr lang="th-TH" sz="140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 เวลา 15.05 – 15.30 น.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23975" algn="l"/>
                        </a:tabLst>
                      </a:pPr>
                      <a:r>
                        <a:rPr lang="th-TH" sz="1400" spc="-4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วันที่ 3 , 6 มิ.ย. และ 10 ,12,16,18ก.ค.56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8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th-TH" sz="1400" b="1" spc="-4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ประชาสัมพันธ์ผ่านสื่อโทรทัศน์ ซีทีวี จันทบุรี</a:t>
                      </a: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marL="85725" lvl="0" indent="-85725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H SarabunIT๙"/>
                        <a:buChar char="-"/>
                      </a:pPr>
                      <a:r>
                        <a:rPr lang="th-TH" sz="14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ผลิตและ</a:t>
                      </a:r>
                      <a:r>
                        <a:rPr lang="th-TH" sz="1400" dirty="0" err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เผยแพร่สปอต</a:t>
                      </a:r>
                      <a:r>
                        <a:rPr lang="th-TH" sz="14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 จำนวน 1 </a:t>
                      </a:r>
                      <a:r>
                        <a:rPr lang="th-TH" sz="1400" dirty="0" err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สปอต</a:t>
                      </a:r>
                      <a:r>
                        <a:rPr lang="th-TH" sz="14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 </a:t>
                      </a: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marL="85725" lvl="0" indent="-85725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H SarabunIT๙"/>
                        <a:buChar char="-"/>
                      </a:pPr>
                      <a:r>
                        <a:rPr lang="th-TH" sz="14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โชว์ผลไม้ประดิษฐ์บนโต๊ะผู้ประกาศ</a:t>
                      </a: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marL="85725" lvl="0" indent="-85725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H SarabunIT๙"/>
                        <a:buChar char="-"/>
                        <a:tabLst>
                          <a:tab pos="90805" algn="l"/>
                        </a:tabLst>
                      </a:pPr>
                      <a:r>
                        <a:rPr lang="th-TH" sz="14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ผลิตและเผยแพร่ข่าวสถานการณ์อย่างต่อเนื่อง</a:t>
                      </a: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marL="85725" lvl="0" indent="-85725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H SarabunIT๙"/>
                        <a:buChar char="-"/>
                        <a:tabLst>
                          <a:tab pos="90805" algn="l"/>
                        </a:tabLst>
                      </a:pPr>
                      <a:r>
                        <a:rPr lang="th-TH" sz="1400" dirty="0" err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สกู๊ป</a:t>
                      </a:r>
                      <a:r>
                        <a:rPr lang="th-TH" sz="14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/รายงานข่าว ประชาสัมพันธ์การส่งเสริม ให้ความช่วยเหลือเกษตรกรด้านต่าง ๆ  8 </a:t>
                      </a:r>
                      <a:r>
                        <a:rPr lang="th-TH" sz="1400" dirty="0" err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สกู๊ป</a:t>
                      </a: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spc="-5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เพื่อประชาสัมพันธ์ </a:t>
                      </a:r>
                      <a:r>
                        <a:rPr lang="th-TH" sz="130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สนับสนุนยุทธศาสตร์และเสริมสร้างศักยภาพการผลิตไม้ผล</a:t>
                      </a:r>
                      <a:r>
                        <a:rPr lang="th-TH" sz="1300" spc="-5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จังหวัดจันทบุรี </a:t>
                      </a:r>
                      <a:r>
                        <a:rPr lang="th-TH" sz="130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สู่สาธารณชนอย่างกว้างขวาง</a:t>
                      </a:r>
                      <a:r>
                        <a:rPr lang="th-TH" sz="1300" spc="-5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 และ</a:t>
                      </a:r>
                      <a:r>
                        <a:rPr lang="th-TH" sz="130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รณรงค์ให้บริโภคผลไม้ท้องถิ่นตามฤดูกาล</a:t>
                      </a:r>
                      <a:endParaRPr lang="en-US" sz="13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- จังหวัดจันทบุรี </a:t>
                      </a:r>
                      <a:endParaRPr lang="en-US" sz="13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- ประชาชนในจังหวัดจันทบุรี</a:t>
                      </a:r>
                      <a:endParaRPr lang="en-US" sz="13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TH SarabunIT๙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400" dirty="0" smtClean="0">
                        <a:latin typeface="Calibri"/>
                        <a:ea typeface="Calibri"/>
                        <a:cs typeface="TH SarabunIT๙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latin typeface="Calibri"/>
                          <a:ea typeface="Calibri"/>
                          <a:cs typeface="TH SarabunIT๙"/>
                        </a:rPr>
                        <a:t>2/60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400" dirty="0" smtClean="0">
                        <a:latin typeface="Calibri"/>
                        <a:ea typeface="Calibri"/>
                        <a:cs typeface="TH SarabunIT๙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spc="-110" baseline="0" dirty="0" smtClean="0">
                          <a:latin typeface="Calibri"/>
                          <a:ea typeface="Calibri"/>
                          <a:cs typeface="TH SarabunIT๙"/>
                        </a:rPr>
                        <a:t>9</a:t>
                      </a:r>
                      <a:r>
                        <a:rPr lang="en-US" sz="1400" spc="-110" baseline="0" dirty="0">
                          <a:latin typeface="TH SarabunIT๙"/>
                          <a:ea typeface="Calibri"/>
                          <a:cs typeface="Cordia New"/>
                        </a:rPr>
                        <a:t>/81 </a:t>
                      </a:r>
                      <a:r>
                        <a:rPr lang="th-TH" sz="1400" spc="-110" baseline="0" dirty="0">
                          <a:latin typeface="TH SarabunIT๙"/>
                          <a:ea typeface="Calibri"/>
                          <a:cs typeface="Cordia New"/>
                        </a:rPr>
                        <a:t>ครั้ง </a:t>
                      </a:r>
                      <a:endParaRPr lang="en-US" sz="1100" spc="-110" baseline="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latin typeface="TH SarabunIT๙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4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H SarabunIT๙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H SarabunIT๙"/>
                        </a:rPr>
                        <a:t>2/81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H SarabunIT๙"/>
                        </a:rPr>
                        <a:t>ครั้ง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4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H SarabunIT๙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H SarabunIT๙"/>
                        </a:rPr>
                        <a:t>9/81ครั้ง</a:t>
                      </a:r>
                      <a:r>
                        <a:rPr lang="th-TH" sz="1400" spc="-15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H SarabunIT๙"/>
                        </a:rPr>
                        <a:t>24/216 ครั้ง</a:t>
                      </a:r>
                      <a:endParaRPr lang="en-US" sz="1100" spc="-150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4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H SarabunIT๙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H SarabunIT๙"/>
                        </a:rPr>
                        <a:t>8/72 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H SarabunIT๙"/>
                        </a:rPr>
                        <a:t>ครั้ง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latin typeface="TH SarabunIT๙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400" dirty="0" smtClean="0">
                        <a:solidFill>
                          <a:schemeClr val="tx1"/>
                        </a:solidFill>
                        <a:latin typeface="TH SarabunIT๙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H SarabunIT๙"/>
                          <a:ea typeface="Calibri"/>
                          <a:cs typeface="Cordia New"/>
                        </a:rPr>
                        <a:t>2/18 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latin typeface="TH SarabunIT๙"/>
                          <a:ea typeface="Calibri"/>
                          <a:cs typeface="Cordia New"/>
                        </a:rPr>
                        <a:t>ครั้ง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H SarabunIT๙"/>
                          <a:ea typeface="Calibri"/>
                          <a:cs typeface="Cordia New"/>
                        </a:rPr>
                        <a:t>2/18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latin typeface="TH SarabunIT๙"/>
                          <a:ea typeface="Calibri"/>
                          <a:cs typeface="Cordia New"/>
                        </a:rPr>
                        <a:t>ครั้ง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H SarabunIT๙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H SarabunIT๙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23975" algn="l"/>
                        </a:tabLst>
                      </a:pPr>
                      <a:r>
                        <a:rPr lang="th-TH" sz="1400">
                          <a:latin typeface="Calibri"/>
                          <a:ea typeface="Calibri"/>
                          <a:cs typeface="TH SarabunIT๙"/>
                        </a:rPr>
                        <a:t>80,000.-                                                                               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23975" algn="l"/>
                        </a:tabLst>
                      </a:pPr>
                      <a:endParaRPr lang="en-US" sz="1400" dirty="0">
                        <a:latin typeface="TH SarabunIT๙"/>
                        <a:ea typeface="Calibri"/>
                        <a:cs typeface="Cordia New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23975" algn="l"/>
                        </a:tabLst>
                      </a:pPr>
                      <a:endParaRPr lang="th-TH" sz="1400" dirty="0" smtClean="0">
                        <a:latin typeface="Calibri"/>
                        <a:ea typeface="Calibri"/>
                        <a:cs typeface="TH SarabunIT๙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23975" algn="l"/>
                        </a:tabLst>
                      </a:pPr>
                      <a:r>
                        <a:rPr lang="th-TH" sz="1400" dirty="0" smtClean="0">
                          <a:latin typeface="Calibri"/>
                          <a:ea typeface="Calibri"/>
                          <a:cs typeface="TH SarabunIT๙"/>
                        </a:rPr>
                        <a:t>ตาม</a:t>
                      </a:r>
                      <a:r>
                        <a:rPr lang="th-TH" sz="1400" dirty="0">
                          <a:latin typeface="Calibri"/>
                          <a:ea typeface="Calibri"/>
                          <a:cs typeface="TH SarabunIT๙"/>
                        </a:rPr>
                        <a:t>สถานการณ์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23975" algn="l"/>
                        </a:tabLst>
                      </a:pPr>
                      <a:endParaRPr lang="th-TH" sz="1400" dirty="0" smtClean="0">
                        <a:latin typeface="Calibri"/>
                        <a:ea typeface="Calibri"/>
                        <a:cs typeface="TH SarabunIT๙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23975" algn="l"/>
                        </a:tabLst>
                      </a:pPr>
                      <a:r>
                        <a:rPr lang="th-TH" sz="12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วันที่ </a:t>
                      </a:r>
                      <a:r>
                        <a:rPr lang="th-TH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1,3,4,5,6,7,8,9 มิ.ย.56  </a:t>
                      </a:r>
                      <a:endParaRPr lang="en-US" sz="12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23975" algn="l"/>
                        </a:tabLst>
                      </a:pPr>
                      <a:endParaRPr lang="th-TH" sz="1200" dirty="0" smtClean="0">
                        <a:latin typeface="Calibri"/>
                        <a:ea typeface="Calibri"/>
                        <a:cs typeface="TH SarabunIT๙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23975" algn="l"/>
                        </a:tabLst>
                      </a:pPr>
                      <a:r>
                        <a:rPr lang="th-TH" sz="1200" dirty="0" smtClean="0">
                          <a:latin typeface="Calibri"/>
                          <a:ea typeface="Calibri"/>
                          <a:cs typeface="TH SarabunIT๙"/>
                        </a:rPr>
                        <a:t>ออกอากาศ</a:t>
                      </a:r>
                      <a:r>
                        <a:rPr lang="th-TH" sz="1200" dirty="0">
                          <a:latin typeface="Calibri"/>
                          <a:ea typeface="Calibri"/>
                          <a:cs typeface="TH SarabunIT๙"/>
                        </a:rPr>
                        <a:t>หมุนเวียนเรื่องละ 9 ครั้ง</a:t>
                      </a:r>
                      <a:endParaRPr lang="en-US" sz="12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/>
        </p:nvGraphicFramePr>
        <p:xfrm>
          <a:off x="357160" y="571480"/>
          <a:ext cx="8358244" cy="5319825"/>
        </p:xfrm>
        <a:graphic>
          <a:graphicData uri="http://schemas.openxmlformats.org/drawingml/2006/table">
            <a:tbl>
              <a:tblPr/>
              <a:tblGrid>
                <a:gridCol w="1699982"/>
                <a:gridCol w="1300412"/>
                <a:gridCol w="819131"/>
                <a:gridCol w="254013"/>
                <a:gridCol w="275848"/>
                <a:gridCol w="365520"/>
                <a:gridCol w="428628"/>
                <a:gridCol w="285752"/>
                <a:gridCol w="357190"/>
                <a:gridCol w="730121"/>
                <a:gridCol w="1841647"/>
              </a:tblGrid>
              <a:tr h="679341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h-TH" sz="12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ชื่อโครงการ/กิจกรรม</a:t>
                      </a:r>
                      <a:endParaRPr lang="en-US" sz="12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29892" marR="29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h-TH" sz="12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วัตถุประสงค์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29892" marR="29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เป้าหมาย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เชิงพื้นที่และ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เชิงปริมาณ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ระยะเวลาดำเนินการ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งบประมาณ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(บาท)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หมายเหตุ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ไตรมาสที่ ๓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ไตรมาสที่ ๔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06947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เม.ย.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พ.ค.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มิ.ย.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ก.ค.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ส.ค.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ก.ย.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7806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th-TH" sz="12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ประชาสัมพันธ์ผ่านสื่อโทรทัศน์ </a:t>
                      </a:r>
                      <a:endParaRPr lang="en-US" sz="12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marL="261938" lvl="0" indent="-174625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H SarabunIT๙"/>
                        <a:buChar char="-"/>
                        <a:tabLst>
                          <a:tab pos="90805" algn="l"/>
                        </a:tabLst>
                      </a:pPr>
                      <a:r>
                        <a:rPr lang="th-TH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ประชาสัมพันธ์ผ่านรายการข่าว ช่องต่าง ๆ  </a:t>
                      </a:r>
                      <a:endParaRPr lang="en-US" sz="12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marL="261938" lvl="0" indent="-17462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TH SarabunIT๙"/>
                        <a:buChar char="-"/>
                        <a:tabLst>
                          <a:tab pos="90805" algn="l"/>
                        </a:tabLst>
                      </a:pPr>
                      <a:r>
                        <a:rPr lang="th-TH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จ้าง</a:t>
                      </a:r>
                      <a:r>
                        <a:rPr lang="th-TH" sz="1200" dirty="0" err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ผลิตสกู๊ป</a:t>
                      </a:r>
                      <a:r>
                        <a:rPr lang="th-TH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ข่าว ทาง</a:t>
                      </a:r>
                      <a:endParaRPr lang="en-US" sz="12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marL="261938" lvl="0" indent="-174625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 ช่อง 3 </a:t>
                      </a:r>
                      <a:endParaRPr lang="en-US" sz="12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marL="261938" lvl="0" indent="-174625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 ช่อง 5 </a:t>
                      </a:r>
                      <a:endParaRPr lang="en-US" sz="12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marL="261938" lvl="0" indent="-174625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 ช่อง7  </a:t>
                      </a:r>
                      <a:endParaRPr lang="en-US" sz="12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marL="261938" lvl="0" indent="-174625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ช่อง 9 </a:t>
                      </a:r>
                      <a:r>
                        <a:rPr lang="th-TH" sz="1200" dirty="0" err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อส</a:t>
                      </a:r>
                      <a:r>
                        <a:rPr lang="th-TH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มท.</a:t>
                      </a:r>
                      <a:endParaRPr lang="en-US" sz="12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marL="261938" lvl="0" indent="-174625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ช่อง 11 </a:t>
                      </a:r>
                      <a:endParaRPr lang="en-US" sz="12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marL="261938" lvl="0" indent="-174625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Nation Channel </a:t>
                      </a:r>
                    </a:p>
                    <a:p>
                      <a:pPr marL="261938" lvl="0" indent="-174625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TNN24 </a:t>
                      </a: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spc="-5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เพื่อประชาสัมพันธ์ เผยแพร่ ข้อมูลข่าวสาร</a:t>
                      </a:r>
                      <a:r>
                        <a:rPr lang="th-TH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 สนับสนุนยุทธศาสตร์และเสริมสร้างศักยภาพการผลิตไม้ผล</a:t>
                      </a:r>
                      <a:r>
                        <a:rPr lang="th-TH" sz="1200" spc="-5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จังหวัด</a:t>
                      </a:r>
                      <a:r>
                        <a:rPr lang="th-TH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จันทบุรี ระยอง ตราด</a:t>
                      </a:r>
                      <a:r>
                        <a:rPr lang="th-TH" sz="1200" spc="-5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 </a:t>
                      </a:r>
                      <a:r>
                        <a:rPr lang="th-TH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สู่สาธารณชนอย่างกว้างขวาง </a:t>
                      </a:r>
                      <a:r>
                        <a:rPr lang="th-TH" sz="12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และรณรงค์</a:t>
                      </a:r>
                      <a:r>
                        <a:rPr lang="th-TH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ให้คนไทยหันมาบริโภคผลไม้ตามฤดูกาล</a:t>
                      </a:r>
                      <a:endParaRPr lang="en-US" sz="12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- จังหวัดจันทบุรี 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- ประชาชนและนักท่องเที่ยวทั่วไป 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9 ครั้ง</a:t>
                      </a:r>
                      <a:endParaRPr lang="en-US" sz="12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2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2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2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7 </a:t>
                      </a:r>
                      <a:r>
                        <a:rPr lang="th-TH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ครั้ง</a:t>
                      </a:r>
                      <a:endParaRPr lang="en-US" sz="12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23975" algn="l"/>
                        </a:tabLst>
                      </a:pPr>
                      <a:r>
                        <a:rPr lang="th-TH" sz="120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800,000.-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1 มิ.ย. ช่อง 3,5,7,9,11 และ </a:t>
                      </a:r>
                      <a:r>
                        <a:rPr lang="en-US" sz="1200" dirty="0" err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ThaiPBS</a:t>
                      </a:r>
                      <a:endParaRPr lang="en-US" sz="12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marL="342900" lvl="0" indent="-342900"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12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3 มิ.ย. </a:t>
                      </a:r>
                      <a:r>
                        <a:rPr lang="th-TH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ร.กรี</a:t>
                      </a:r>
                      <a:r>
                        <a:rPr lang="th-TH" sz="1200" dirty="0" err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นมอ</a:t>
                      </a:r>
                      <a:r>
                        <a:rPr lang="th-TH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นิ่ง ช่อง </a:t>
                      </a:r>
                      <a:r>
                        <a:rPr lang="th-TH" sz="12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11</a:t>
                      </a:r>
                    </a:p>
                    <a:p>
                      <a:pPr marL="342900" lvl="0" indent="-342900"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12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3,18 </a:t>
                      </a:r>
                      <a:r>
                        <a:rPr lang="th-TH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มิ.ย. ร.แจ๋ว ช่อง 3</a:t>
                      </a:r>
                      <a:endParaRPr lang="en-US" sz="12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15" algn="l"/>
                          <a:tab pos="4114800" algn="l"/>
                        </a:tabLst>
                      </a:pPr>
                      <a:endParaRPr lang="th-TH" sz="12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15" algn="l"/>
                          <a:tab pos="4114800" algn="l"/>
                        </a:tabLst>
                      </a:pPr>
                      <a:r>
                        <a:rPr lang="th-TH" sz="12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ช่อง </a:t>
                      </a:r>
                      <a:r>
                        <a:rPr lang="en-US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3</a:t>
                      </a:r>
                      <a:r>
                        <a:rPr lang="th-TH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 ร. เรื่องเด่นเย็นนี้ 31 ก.ค.</a:t>
                      </a:r>
                      <a:br>
                        <a:rPr lang="th-TH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</a:br>
                      <a:r>
                        <a:rPr lang="th-TH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ช่อง 5 ข่าวเที่ยง </a:t>
                      </a:r>
                      <a:r>
                        <a:rPr lang="th-TH" sz="12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31</a:t>
                      </a:r>
                      <a:r>
                        <a:rPr lang="th-TH" sz="1200" baseline="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 ก.ค. </a:t>
                      </a:r>
                      <a:endParaRPr lang="en-US" sz="12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15" algn="l"/>
                          <a:tab pos="4114800" algn="l"/>
                        </a:tabLst>
                      </a:pPr>
                      <a:r>
                        <a:rPr lang="th-TH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ช่อง </a:t>
                      </a:r>
                      <a:r>
                        <a:rPr lang="en-US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7</a:t>
                      </a:r>
                      <a:r>
                        <a:rPr lang="th-TH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 ข่าวเช้า</a:t>
                      </a:r>
                      <a:r>
                        <a:rPr lang="th-TH" sz="12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30</a:t>
                      </a:r>
                      <a:r>
                        <a:rPr lang="th-TH" sz="1200" baseline="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  ก.ค.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15" algn="l"/>
                          <a:tab pos="4114800" algn="l"/>
                        </a:tabLst>
                      </a:pPr>
                      <a:r>
                        <a:rPr lang="th-TH" sz="12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ช่อง </a:t>
                      </a:r>
                      <a:r>
                        <a:rPr lang="en-US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9</a:t>
                      </a:r>
                      <a:r>
                        <a:rPr lang="th-TH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 ข่าวต้นชั่วโมงวันอาทิตย์ 28 ก.ค.  </a:t>
                      </a:r>
                      <a:endParaRPr lang="en-US" sz="12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15" algn="l"/>
                          <a:tab pos="4114800" algn="l"/>
                        </a:tabLst>
                      </a:pPr>
                      <a:r>
                        <a:rPr lang="th-TH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ช่อง 11 ข่าวค่ำ </a:t>
                      </a:r>
                      <a:r>
                        <a:rPr lang="th-TH" sz="12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27 ก.ค.</a:t>
                      </a:r>
                      <a:endParaRPr lang="en-US" sz="12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15" algn="l"/>
                          <a:tab pos="4114800" algn="l"/>
                        </a:tabLst>
                      </a:pPr>
                      <a:r>
                        <a:rPr lang="th-TH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ช่อง </a:t>
                      </a:r>
                      <a:r>
                        <a:rPr lang="en-US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Nation Channel </a:t>
                      </a:r>
                      <a:r>
                        <a:rPr lang="th-TH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ข่าวค่ำ </a:t>
                      </a:r>
                      <a:r>
                        <a:rPr lang="th-TH" sz="12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31 </a:t>
                      </a:r>
                      <a:r>
                        <a:rPr lang="th-TH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ก.ค.</a:t>
                      </a:r>
                      <a:endParaRPr lang="en-US" sz="12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15" algn="l"/>
                          <a:tab pos="4114800" algn="l"/>
                        </a:tabLst>
                      </a:pPr>
                      <a:r>
                        <a:rPr lang="th-TH" sz="1200" spc="-3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ช่อง </a:t>
                      </a:r>
                      <a:r>
                        <a:rPr lang="en-US" sz="1200" spc="-3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TNN24 </a:t>
                      </a:r>
                      <a:r>
                        <a:rPr lang="th-TH" sz="1200" spc="-3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ข่าวค่ำ 29 </a:t>
                      </a:r>
                      <a:r>
                        <a:rPr lang="th-TH" sz="1200" spc="-3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 ก.ค.</a:t>
                      </a:r>
                      <a:endParaRPr lang="en-US" sz="12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25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h-TH" sz="12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ประชาสัมพันธ์ผ่านสื่อสิ่งพิมพ์</a:t>
                      </a:r>
                      <a:endParaRPr lang="en-US" sz="12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marL="261938" lvl="0" indent="-174625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H SarabunIT๙"/>
                        <a:buChar char="-"/>
                      </a:pPr>
                      <a:r>
                        <a:rPr lang="th-TH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ประชาสัมพันธ์ผ่านหนังสือพิมพ์เดลินิวส์ ไทยรัฐ </a:t>
                      </a:r>
                      <a:endParaRPr lang="en-US" sz="12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marL="261938" lvl="0" indent="-174625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H SarabunIT๙"/>
                        <a:buChar char="-"/>
                        <a:tabLst>
                          <a:tab pos="90805" algn="l"/>
                        </a:tabLst>
                      </a:pPr>
                      <a:r>
                        <a:rPr lang="th-TH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ประชาสัมพันธ์ผ่านหนังสือพิมพ์ท้องถิ่น</a:t>
                      </a:r>
                      <a:endParaRPr lang="en-US" sz="12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spc="-5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เพื่อประชาสัมพันธ์ เผยแพร่ ข้อมูลข่าวสาร</a:t>
                      </a:r>
                      <a:r>
                        <a:rPr lang="th-TH" sz="120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 สนับสนุนยุทธศาสตร์และเสริมสร้างศักยภาพการผลิตไม้ผล</a:t>
                      </a:r>
                      <a:r>
                        <a:rPr lang="th-TH" sz="1200" spc="-5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จังหวัด</a:t>
                      </a:r>
                      <a:r>
                        <a:rPr lang="th-TH" sz="120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จันทบุรี ระยอง ตราด</a:t>
                      </a:r>
                      <a:r>
                        <a:rPr lang="th-TH" sz="1200" spc="-5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 </a:t>
                      </a:r>
                      <a:r>
                        <a:rPr lang="th-TH" sz="120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สู่สาธารณชนอย่างกว้างขวาง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- ประชาชนจังหวัดจันทบุรี และทั่วไป 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2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2 </a:t>
                      </a:r>
                      <a:r>
                        <a:rPr lang="th-TH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ฉบับ</a:t>
                      </a:r>
                      <a:endParaRPr lang="en-US" sz="12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8 ฉบับ</a:t>
                      </a:r>
                      <a:endParaRPr lang="en-US" sz="12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23975" algn="l"/>
                        </a:tabLst>
                      </a:pPr>
                      <a:r>
                        <a:rPr lang="th-TH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210,000.-</a:t>
                      </a:r>
                      <a:endParaRPr lang="en-US" sz="12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marL="87313" lvl="0" indent="-87313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H SarabunIT๙"/>
                        <a:buChar char="-"/>
                      </a:pPr>
                      <a:r>
                        <a:rPr lang="th-TH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นสพ.ไทยรัฐ ลง 25 ก.ค. เดลินิวส์ ลง 27 ก.ค.</a:t>
                      </a:r>
                      <a:endParaRPr lang="en-US" sz="12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marL="87313" lvl="0" indent="-87313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H SarabunIT๙"/>
                        <a:buChar char="-"/>
                      </a:pPr>
                      <a:r>
                        <a:rPr lang="th-TH" sz="1200" dirty="0" err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นพส.</a:t>
                      </a:r>
                      <a:r>
                        <a:rPr lang="th-TH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เหลืองจันท์</a:t>
                      </a:r>
                      <a:r>
                        <a:rPr lang="th-TH" sz="1200" dirty="0" err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นิวส์</a:t>
                      </a:r>
                      <a:r>
                        <a:rPr lang="th-TH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,เสียงสวรรค์,ไทบูรพา,ประชามติ,สื่อมหาชน,ซีทีวี</a:t>
                      </a:r>
                      <a:r>
                        <a:rPr lang="th-TH" sz="1200" dirty="0" err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นิวส์</a:t>
                      </a:r>
                      <a:r>
                        <a:rPr lang="th-TH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 ,สยาม</a:t>
                      </a:r>
                      <a:r>
                        <a:rPr lang="th-TH" sz="1200" dirty="0" err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นิวส์</a:t>
                      </a:r>
                      <a:r>
                        <a:rPr lang="th-TH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  และ </a:t>
                      </a:r>
                      <a:r>
                        <a:rPr lang="th-TH" sz="1200" dirty="0" err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เอกร้ฐ</a:t>
                      </a:r>
                      <a:r>
                        <a:rPr lang="th-TH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 </a:t>
                      </a:r>
                      <a:endParaRPr lang="en-US" sz="12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/>
        </p:nvGraphicFramePr>
        <p:xfrm>
          <a:off x="642912" y="571479"/>
          <a:ext cx="8072494" cy="6125945"/>
        </p:xfrm>
        <a:graphic>
          <a:graphicData uri="http://schemas.openxmlformats.org/drawingml/2006/table">
            <a:tbl>
              <a:tblPr/>
              <a:tblGrid>
                <a:gridCol w="1069609"/>
                <a:gridCol w="1153649"/>
                <a:gridCol w="1082852"/>
                <a:gridCol w="505262"/>
                <a:gridCol w="433447"/>
                <a:gridCol w="433447"/>
                <a:gridCol w="433447"/>
                <a:gridCol w="433447"/>
                <a:gridCol w="312754"/>
                <a:gridCol w="642942"/>
                <a:gridCol w="1571638"/>
              </a:tblGrid>
              <a:tr h="208313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h-TH" sz="12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ชื่อโครงการ/กิจกรรม</a:t>
                      </a:r>
                      <a:endParaRPr lang="en-US" sz="12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404" marR="41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h-TH" sz="12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วัตถุประสงค์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404" marR="41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เป้าหมาย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เชิงพื้นที่และ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เชิงปริมาณ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404" marR="4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ระยะเวลาดำเนินการ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404" marR="4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งบประมาณ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(บาท)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404" marR="4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หมายเหตุ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404" marR="4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1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ไตรมาสที่ ๓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404" marR="4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ไตรมาสที่ ๔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404" marR="4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0831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เม.ย.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404" marR="4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พ.ค.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404" marR="4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มิ.ย.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404" marR="4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ก.ค.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404" marR="4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ส.ค.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404" marR="4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ก.ย.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404" marR="4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401431">
                <a:tc>
                  <a:txBody>
                    <a:bodyPr/>
                    <a:lstStyle/>
                    <a:p>
                      <a:pPr indent="-1905" algn="thaiDi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h-TH" sz="12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ประชาสัมพันธ์ผ่านสื่อวิทยุ สวท.จันทบุรี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indent="-1905" algn="thaiDi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h-TH" sz="120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- ประชาสัมพันธ์ผ่านรายการข่าวยามเช้า </a:t>
                      </a:r>
                      <a:r>
                        <a:rPr lang="en-US" sz="120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/</a:t>
                      </a:r>
                      <a:r>
                        <a:rPr lang="th-TH" sz="120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ข่าวสถานการณ์อย่างต่อเนื่อง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indent="-1905" algn="thaiDi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h-TH" sz="120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-ผลิตสปอต 2 สปอต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indent="-1905" algn="thaiDi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h-TH" sz="1200" spc="-10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-เผยแพร่สปอตวันละ 3 ครั้ง 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indent="-1905" algn="thaiDi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 spc="-10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- </a:t>
                      </a:r>
                      <a:r>
                        <a:rPr lang="th-TH" sz="1200" spc="-13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บันทึกสถานการณ์สัญจร 1 ครั้ง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404" marR="4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h-TH" sz="1200" spc="-4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- </a:t>
                      </a:r>
                      <a:r>
                        <a:rPr lang="th-TH" sz="1200" spc="-5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เพื่อประชาสัมพันธ์ </a:t>
                      </a:r>
                      <a:r>
                        <a:rPr lang="th-TH" sz="120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รณรงค์ สนับสนุนยุทธศาสตร์และเสริมสร้างศักยภาพการผลิตไม้ผล</a:t>
                      </a:r>
                      <a:r>
                        <a:rPr lang="th-TH" sz="1200" spc="-5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จังหวัดจันทบุรี </a:t>
                      </a:r>
                      <a:r>
                        <a:rPr lang="th-TH" sz="120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สู่สาธารณชนอย่างกว้างขวาง</a:t>
                      </a:r>
                      <a:r>
                        <a:rPr lang="th-TH" sz="1200" spc="-4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 </a:t>
                      </a:r>
                      <a:r>
                        <a:rPr lang="th-TH" sz="1200" spc="-5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และ</a:t>
                      </a:r>
                      <a:r>
                        <a:rPr lang="th-TH" sz="120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รณรงค์ให้บริโภคผลไม้ท้องถิ่นตามฤดูกาล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404" marR="4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- จังหวัดจันทบุรี 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h-TH" sz="120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- หน่วยงานภาครัฐในจังหวัดจันทบุรี และประชาชนในจังหวัดจันทบุรี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404" marR="4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404" marR="4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200" dirty="0" smtClean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3 </a:t>
                      </a:r>
                      <a:r>
                        <a:rPr lang="th-TH" sz="1200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ข่าว</a:t>
                      </a:r>
                      <a:endParaRPr lang="en-US" sz="1200" dirty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200" dirty="0" smtClean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200" dirty="0" smtClean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200" dirty="0" smtClean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200" dirty="0" smtClean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22</a:t>
                      </a:r>
                      <a:endParaRPr lang="en-US" sz="1200" dirty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404" marR="4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200" dirty="0" smtClean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13 </a:t>
                      </a:r>
                      <a:r>
                        <a:rPr lang="th-TH" sz="1200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ข่าว</a:t>
                      </a:r>
                      <a:endParaRPr lang="en-US" sz="1200" dirty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200" dirty="0" smtClean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200" dirty="0" smtClean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200" dirty="0" smtClean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200" dirty="0" smtClean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142</a:t>
                      </a:r>
                      <a:endParaRPr lang="en-US" sz="1200" dirty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404" marR="4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200" dirty="0" smtClean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27 </a:t>
                      </a:r>
                      <a:r>
                        <a:rPr lang="th-TH" sz="1200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ข่าว</a:t>
                      </a:r>
                      <a:endParaRPr lang="en-US" sz="1200" dirty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200" dirty="0" smtClean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200" dirty="0" smtClean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200" dirty="0" smtClean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2</a:t>
                      </a:r>
                      <a:endParaRPr lang="en-US" sz="1200" dirty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200" dirty="0" smtClean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86</a:t>
                      </a:r>
                      <a:endParaRPr lang="en-US" sz="1200" dirty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200" dirty="0" smtClean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29 </a:t>
                      </a:r>
                      <a:r>
                        <a:rPr lang="th-TH" sz="1200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มิ.ย.</a:t>
                      </a:r>
                      <a:endParaRPr lang="en-US" sz="1200" dirty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404" marR="4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2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404" marR="4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404" marR="4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323975" algn="l"/>
                        </a:tabLst>
                      </a:pPr>
                      <a:r>
                        <a:rPr lang="en-US" sz="120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70</a:t>
                      </a:r>
                      <a:r>
                        <a:rPr lang="th-TH" sz="120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,000.-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404" marR="4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th-TH" sz="12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th-TH" sz="12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ตั้งแต่</a:t>
                      </a:r>
                      <a:r>
                        <a:rPr lang="th-TH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วันที่ 21 พ.ค.-31 ก.ค.56</a:t>
                      </a:r>
                      <a:endParaRPr lang="en-US" sz="12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h-TH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ตามสถานการณ์</a:t>
                      </a:r>
                      <a:endParaRPr lang="en-US" sz="12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th-TH" sz="12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h-TH" sz="12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- </a:t>
                      </a:r>
                      <a:r>
                        <a:rPr lang="th-TH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วันจันทร์-ศุกร์ เวลา 06.10,09.10,10.10,11.10, 14.10,15.10 และ 22.10 น.</a:t>
                      </a:r>
                      <a:endParaRPr lang="en-US" sz="12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spc="-4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- เสาร์อาทิตย์ เวลา 14.10,17.10 และ 21.10 น.</a:t>
                      </a:r>
                      <a:endParaRPr lang="en-US" sz="12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h-TH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- เวลา 08.00 – 09.00 น. </a:t>
                      </a:r>
                      <a:endParaRPr lang="en-US" sz="12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404" marR="4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8671">
                <a:tc>
                  <a:txBody>
                    <a:bodyPr/>
                    <a:lstStyle/>
                    <a:p>
                      <a:pPr indent="-1905" algn="thaiDi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h-TH" sz="12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ประชาสัมพันธ์ผ่านสื่อวิทยุ จส.100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indent="-3810"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- สัมภาษณ์สดผ่านรายการ อย่างน้อย 3 ครั้ง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indent="-3810" algn="thaiDi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h-TH" sz="120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-ผลิตสปอต 2 สปอต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indent="-1905" algn="thaiDi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h-TH" sz="120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-</a:t>
                      </a:r>
                      <a:r>
                        <a:rPr lang="th-TH" sz="1200" spc="-10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เผยแพร่สปอต </a:t>
                      </a:r>
                      <a:r>
                        <a:rPr lang="en-US" sz="1200" spc="-10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270</a:t>
                      </a:r>
                      <a:r>
                        <a:rPr lang="th-TH" sz="1200" spc="-10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 ครั้ง</a:t>
                      </a:r>
                      <a:r>
                        <a:rPr lang="th-TH" sz="120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 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indent="-1905" algn="thaiDi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h-TH" sz="120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- พูดแทรกในรายการ อย่างต่อเนื่อง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404" marR="4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ประชาชนในจังหวัดกรุงเทพฯ และปริมณฑล และนักท่องเที่ยวทั่วไป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404" marR="4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404" marR="4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404" marR="4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12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3 </a:t>
                      </a:r>
                      <a:r>
                        <a:rPr lang="th-TH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ครั้ง</a:t>
                      </a:r>
                      <a:endParaRPr lang="en-US" sz="12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th-TH" sz="12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h-TH" sz="12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2</a:t>
                      </a:r>
                      <a:endParaRPr lang="en-US" sz="12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h-TH" sz="12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1/210</a:t>
                      </a:r>
                      <a:endParaRPr lang="en-US" sz="12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404" marR="4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2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th-TH" sz="12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th-TH" sz="12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th-TH" sz="12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th-TH" sz="12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1/186</a:t>
                      </a:r>
                      <a:endParaRPr lang="en-US" sz="12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404" marR="4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404" marR="4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404" marR="4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323975" algn="l"/>
                        </a:tabLst>
                      </a:pPr>
                      <a:r>
                        <a:rPr lang="th-TH" sz="120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150,000.-</a:t>
                      </a:r>
                      <a:endParaRPr lang="en-US" sz="12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404" marR="4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  <a:p>
                      <a:pPr algn="thaiDi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1200" dirty="0" smtClean="0">
                        <a:solidFill>
                          <a:schemeClr val="tx1"/>
                        </a:solidFill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  <a:p>
                      <a:pPr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1 </a:t>
                      </a:r>
                      <a:r>
                        <a:rPr lang="th-TH" sz="1200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มิ.ย. ผวจ.จันทบุรี , 14 มิ.ย. ผวจ.ตราด และ</a:t>
                      </a:r>
                      <a:r>
                        <a:rPr lang="th-TH" sz="1200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 29 ก.ค.</a:t>
                      </a:r>
                      <a:r>
                        <a:rPr lang="th-TH" sz="1200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 ผวจ.ระยอง</a:t>
                      </a:r>
                      <a:endParaRPr lang="en-US" sz="1200" dirty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- </a:t>
                      </a:r>
                      <a:r>
                        <a:rPr lang="th-TH" sz="1200" dirty="0" err="1">
                          <a:solidFill>
                            <a:schemeClr val="tx1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สปอต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 </a:t>
                      </a:r>
                      <a:r>
                        <a:rPr lang="th-TH" sz="1200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เรื่อง 1) เชิญเที่ยวงานผลไม้ 2) เชิญชวนบริโภคผลไม้ไทย - ออกอากาศ </a:t>
                      </a:r>
                      <a:endParaRPr lang="en-US" sz="1200" dirty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  </a:t>
                      </a:r>
                      <a:r>
                        <a:rPr lang="th-TH" sz="1200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1. </a:t>
                      </a:r>
                      <a:r>
                        <a:rPr lang="th-TH" sz="1200" spc="-60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วันที่ 1-30 มิ.ย. 56</a:t>
                      </a:r>
                      <a:r>
                        <a:rPr lang="en-US" sz="1200" spc="-60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 </a:t>
                      </a:r>
                      <a:r>
                        <a:rPr lang="th-TH" sz="1200" spc="-60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จำนวน 7ครั้ง </a:t>
                      </a:r>
                      <a:r>
                        <a:rPr lang="th-TH" sz="1200" spc="-70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เวลา</a:t>
                      </a:r>
                      <a:r>
                        <a:rPr lang="en-US" sz="1200" spc="-70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 </a:t>
                      </a:r>
                      <a:r>
                        <a:rPr lang="th-TH" sz="1200" spc="-70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0610/0940/1240/</a:t>
                      </a:r>
                      <a:r>
                        <a:rPr lang="th-TH" sz="1200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 1440/1640/1810/ 2040น.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indent="7302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2. </a:t>
                      </a:r>
                      <a:r>
                        <a:rPr lang="th-TH" sz="1200" spc="-60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วันที่ 1-31 ก.ค.56</a:t>
                      </a:r>
                      <a:r>
                        <a:rPr lang="en-US" sz="1200" spc="-60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 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 </a:t>
                      </a:r>
                      <a:r>
                        <a:rPr lang="th-TH" sz="1200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จำนวน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 </a:t>
                      </a:r>
                      <a:r>
                        <a:rPr lang="th-TH" sz="1200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6 ครั้ง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  </a:t>
                      </a:r>
                      <a:r>
                        <a:rPr lang="th-TH" sz="1200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เวลา0940/1240/1540/  1640/ 1810/2040 น.</a:t>
                      </a:r>
                      <a:endParaRPr lang="en-US" sz="1200" dirty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404" marR="4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/>
        </p:nvGraphicFramePr>
        <p:xfrm>
          <a:off x="500034" y="428603"/>
          <a:ext cx="8286807" cy="5909691"/>
        </p:xfrm>
        <a:graphic>
          <a:graphicData uri="http://schemas.openxmlformats.org/drawingml/2006/table">
            <a:tbl>
              <a:tblPr/>
              <a:tblGrid>
                <a:gridCol w="1285884"/>
                <a:gridCol w="1214446"/>
                <a:gridCol w="1071570"/>
                <a:gridCol w="371936"/>
                <a:gridCol w="521385"/>
                <a:gridCol w="521385"/>
                <a:gridCol w="479592"/>
                <a:gridCol w="391718"/>
                <a:gridCol w="357190"/>
                <a:gridCol w="714380"/>
                <a:gridCol w="1357321"/>
              </a:tblGrid>
              <a:tr h="20089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h-TH" sz="14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ชื่อโครงการ/กิจกรรม</a:t>
                      </a: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545" marR="41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h-TH" sz="14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วัตถุประสงค์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545" marR="41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เป้าหมาย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เชิงพื้นที่และ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เชิงปริมาณ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545" marR="41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ระยะเวลาดำเนินการ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545" marR="41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งบประมาณ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(บาท)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545" marR="41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หมายเหตุ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545" marR="41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89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ไตรมาสที่ ๓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545" marR="41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ไตรมาสที่ ๔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545" marR="41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0089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เม.ย.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545" marR="41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พ.ค.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545" marR="41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มิ.ย.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545" marR="41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ก.ค.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545" marR="41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ส.ค.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545" marR="41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ก.ย.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545" marR="41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730222">
                <a:tc>
                  <a:txBody>
                    <a:bodyPr/>
                    <a:lstStyle/>
                    <a:p>
                      <a:pPr indent="-1905" algn="thaiDi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h-TH" sz="14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ประชาสัมพันธ์ผ่านสื่อวิทยุท้องถิ่น</a:t>
                      </a: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indent="-1905" algn="thaiDi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h-TH" sz="14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-</a:t>
                      </a:r>
                      <a:r>
                        <a:rPr lang="th-TH" sz="1400" spc="-100" dirty="0" err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เผยแพร่ส</a:t>
                      </a:r>
                      <a:r>
                        <a:rPr lang="th-TH" sz="1400" spc="-1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ปอ</a:t>
                      </a:r>
                      <a:r>
                        <a:rPr lang="th-TH" sz="1400" spc="-100" dirty="0" err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ตวัน</a:t>
                      </a:r>
                      <a:r>
                        <a:rPr lang="th-TH" sz="1400" spc="-1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ละ 3 ครั้ง</a:t>
                      </a:r>
                      <a:r>
                        <a:rPr lang="th-TH" sz="14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 </a:t>
                      </a: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indent="-1905" algn="thaiDi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h-TH" sz="14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- พูดแทรกในรายการ อย่างต่อเนื่อง</a:t>
                      </a: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indent="-1905" algn="thaiDi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h-TH" sz="14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- ผลิตและเผยแพร่ข่าวสถานการณ์อย่างต่อเนื่อง</a:t>
                      </a: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545" marR="41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spc="-5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เพื่อประชาสัมพันธ์ เผยแพร่ ข้อมูลข่าวสาร</a:t>
                      </a:r>
                      <a:r>
                        <a:rPr lang="th-TH" sz="14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 สนับสนุนยุทธศาสตร์และเสริมสร้างศักยภาพการผลิตไม้ผล</a:t>
                      </a:r>
                      <a:r>
                        <a:rPr lang="th-TH" sz="1400" spc="-5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จังหวัด</a:t>
                      </a:r>
                      <a:r>
                        <a:rPr lang="th-TH" sz="14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จันทบุรี ระยอง ตราด</a:t>
                      </a:r>
                      <a:r>
                        <a:rPr lang="th-TH" sz="1400" spc="-5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 </a:t>
                      </a:r>
                      <a:r>
                        <a:rPr lang="th-TH" sz="14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สู่สาธารณชนอย่างกว้างขวาง และ</a:t>
                      </a: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รณรงค์ให้คนไทยหันมาบริโภคผลไม้ตามฤดูกาล</a:t>
                      </a: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545" marR="41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วิทยุชุมชนในจังหวัดจันทบุรี ที่ได้รับความนิยม อย่างน้อย 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spc="-7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10 สถานี ๆ ละ 15 ครั้ง/วัน </a:t>
                      </a:r>
                      <a:r>
                        <a:rPr lang="th-TH" sz="1400" spc="-11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ระหว่างวันที่ 20 พ.ค.- 20 ก.ค.56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545" marR="41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545" marR="41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1</a:t>
                      </a:r>
                      <a:r>
                        <a:rPr lang="th-TH" sz="14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,812 ครั้ง</a:t>
                      </a: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545" marR="41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4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4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4,530</a:t>
                      </a:r>
                      <a:r>
                        <a:rPr lang="th-TH" sz="14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ครั้ง</a:t>
                      </a: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545" marR="41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4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4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3,020 </a:t>
                      </a:r>
                      <a:r>
                        <a:rPr lang="th-TH" sz="14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ครั้ง</a:t>
                      </a: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545" marR="41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545" marR="41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545" marR="41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h-TH" sz="140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70,000.-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545" marR="41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FM. 96.50 </a:t>
                      </a:r>
                      <a:r>
                        <a:rPr lang="en-US" sz="1200" dirty="0" err="1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MHz.</a:t>
                      </a:r>
                      <a:r>
                        <a:rPr lang="en-US" sz="120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/ </a:t>
                      </a:r>
                      <a:r>
                        <a:rPr lang="en-US" sz="12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FM. </a:t>
                      </a:r>
                      <a:r>
                        <a:rPr lang="en-US" sz="120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105.75</a:t>
                      </a:r>
                      <a:r>
                        <a:rPr lang="en-US" sz="1200" baseline="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 </a:t>
                      </a:r>
                      <a:r>
                        <a:rPr lang="en-US" sz="120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MHz / FM</a:t>
                      </a:r>
                      <a:r>
                        <a:rPr lang="en-US" sz="12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. 104.75 </a:t>
                      </a:r>
                      <a:r>
                        <a:rPr lang="en-US" sz="1200" dirty="0" err="1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MHz</a:t>
                      </a:r>
                      <a:r>
                        <a:rPr lang="en-US" sz="1200" dirty="0" err="1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.</a:t>
                      </a:r>
                      <a:r>
                        <a:rPr lang="en-US" sz="120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/ </a:t>
                      </a:r>
                      <a:r>
                        <a:rPr lang="en-US" sz="12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FM. 105.5 </a:t>
                      </a:r>
                      <a:r>
                        <a:rPr lang="en-US" sz="120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MHz  /FM</a:t>
                      </a:r>
                      <a:r>
                        <a:rPr lang="en-US" sz="12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. 96.00 </a:t>
                      </a:r>
                      <a:r>
                        <a:rPr lang="en-US" sz="1200" dirty="0" err="1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MHz</a:t>
                      </a:r>
                      <a:r>
                        <a:rPr lang="en-US" sz="1200" dirty="0" err="1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.</a:t>
                      </a:r>
                      <a:r>
                        <a:rPr lang="en-US" sz="120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/ </a:t>
                      </a:r>
                      <a:r>
                        <a:rPr lang="en-US" sz="12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FM. 94.25 </a:t>
                      </a:r>
                      <a:r>
                        <a:rPr lang="en-US" sz="1200" dirty="0" err="1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MHz</a:t>
                      </a:r>
                      <a:r>
                        <a:rPr lang="en-US" sz="1200" dirty="0" err="1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.</a:t>
                      </a:r>
                      <a:r>
                        <a:rPr lang="en-US" sz="120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/ </a:t>
                      </a:r>
                      <a:r>
                        <a:rPr lang="en-US" sz="12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FM. 100.25 </a:t>
                      </a:r>
                      <a:r>
                        <a:rPr lang="en-US" sz="1200" dirty="0" err="1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MHz</a:t>
                      </a:r>
                      <a:r>
                        <a:rPr lang="en-US" sz="1200" dirty="0" err="1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.</a:t>
                      </a:r>
                      <a:r>
                        <a:rPr lang="en-US" sz="120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/ </a:t>
                      </a:r>
                      <a:r>
                        <a:rPr lang="en-US" sz="12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FM. 97.00 </a:t>
                      </a:r>
                      <a:r>
                        <a:rPr lang="en-US" sz="1200" dirty="0" err="1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MHz</a:t>
                      </a:r>
                      <a:r>
                        <a:rPr lang="en-US" sz="1200" dirty="0" err="1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.</a:t>
                      </a:r>
                      <a:r>
                        <a:rPr lang="en-US" sz="120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/ </a:t>
                      </a:r>
                      <a:r>
                        <a:rPr lang="en-US" sz="120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FM. 98.5 </a:t>
                      </a:r>
                      <a:r>
                        <a:rPr lang="en-US" sz="1200" dirty="0" err="1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MHz.</a:t>
                      </a:r>
                      <a:endParaRPr lang="en-US" sz="12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545" marR="41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9260">
                <a:tc>
                  <a:txBody>
                    <a:bodyPr/>
                    <a:lstStyle/>
                    <a:p>
                      <a:pPr indent="-1905" algn="thaiDi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h-TH" sz="14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ประชาสัมพันธ์ผ่านสื่อวิทยุร่วมด้วยช่วยกัน</a:t>
                      </a:r>
                      <a:r>
                        <a:rPr lang="en-US" sz="14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 FM 102.75 MHz</a:t>
                      </a: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indent="-1905"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- สัมภาษณ์สดผ่านรายการ </a:t>
                      </a:r>
                      <a:r>
                        <a:rPr lang="en-US" sz="14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3 </a:t>
                      </a:r>
                      <a:r>
                        <a:rPr lang="th-TH" sz="14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ครั้ง </a:t>
                      </a: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indent="-1905"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-</a:t>
                      </a:r>
                      <a:r>
                        <a:rPr lang="th-TH" sz="1400" dirty="0" err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ผลิตสปอต</a:t>
                      </a:r>
                      <a:r>
                        <a:rPr lang="th-TH" sz="14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 2 </a:t>
                      </a:r>
                      <a:r>
                        <a:rPr lang="th-TH" sz="1400" dirty="0" err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สปอต</a:t>
                      </a: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indent="-1905"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-</a:t>
                      </a:r>
                      <a:r>
                        <a:rPr lang="th-TH" sz="1400" spc="-100" dirty="0" err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เผยแพร่สปอต</a:t>
                      </a:r>
                      <a:r>
                        <a:rPr lang="th-TH" sz="1400" spc="-1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 วันจันทร์-อาทิตย์ 5 ครั้ง/วัน</a:t>
                      </a:r>
                      <a:r>
                        <a:rPr lang="th-TH" sz="14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 </a:t>
                      </a: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indent="-1905"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- ประชาสัมพันธ์ พูดแทรกในรายการ อย่างต่อเนื่อง</a:t>
                      </a: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- เล่นเกมผ่านรายการ สัปดาห์ละ 3 ครั้ง </a:t>
                      </a: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545" marR="41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545" marR="41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545" marR="41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2 </a:t>
                      </a:r>
                      <a:r>
                        <a:rPr lang="th-TH" sz="14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ครั้ง</a:t>
                      </a: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1 </a:t>
                      </a:r>
                      <a:r>
                        <a:rPr lang="th-TH" sz="1400" dirty="0" err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สปอต</a:t>
                      </a: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60 ครั้ง</a:t>
                      </a: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60 </a:t>
                      </a:r>
                      <a:r>
                        <a:rPr lang="th-TH" sz="14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ครั้ง</a:t>
                      </a: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545" marR="41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1 </a:t>
                      </a:r>
                      <a:r>
                        <a:rPr lang="th-TH" sz="14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ครั้ง</a:t>
                      </a: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1 </a:t>
                      </a:r>
                      <a:r>
                        <a:rPr lang="th-TH" sz="1400" dirty="0" err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สปอต</a:t>
                      </a: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150 ครั้ง</a:t>
                      </a: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150 ครั้ง</a:t>
                      </a: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4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6</a:t>
                      </a:r>
                      <a:r>
                        <a:rPr lang="th-TH" sz="14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 </a:t>
                      </a:r>
                      <a:r>
                        <a:rPr lang="th-TH" sz="14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ครั้ง</a:t>
                      </a: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545" marR="41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4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4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4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95 ครั้ง</a:t>
                      </a:r>
                      <a:endParaRPr lang="en-US" sz="14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95 ครั้ง</a:t>
                      </a:r>
                      <a:endParaRPr lang="en-US" sz="14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4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4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12</a:t>
                      </a:r>
                      <a:r>
                        <a:rPr lang="th-TH" sz="14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 ครั้ง</a:t>
                      </a: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545" marR="41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545" marR="41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545" marR="41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323975" algn="l"/>
                        </a:tabLst>
                      </a:pPr>
                      <a:r>
                        <a:rPr lang="th-TH" sz="140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96,000.-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545" marR="41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905"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indent="-3810" algn="thaiDi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ระยอง</a:t>
                      </a:r>
                      <a:r>
                        <a:rPr lang="en-US" sz="1400" baseline="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 </a:t>
                      </a:r>
                      <a:r>
                        <a:rPr lang="en-US" sz="14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21 </a:t>
                      </a:r>
                      <a:r>
                        <a:rPr lang="th-TH" sz="14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พ.ค.</a:t>
                      </a:r>
                    </a:p>
                    <a:p>
                      <a:pPr indent="-3810" algn="thaiDi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จันทบุรี</a:t>
                      </a:r>
                      <a:r>
                        <a:rPr lang="en-US" sz="1400" baseline="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 </a:t>
                      </a:r>
                      <a:r>
                        <a:rPr lang="en-US" sz="14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29 </a:t>
                      </a:r>
                      <a:r>
                        <a:rPr lang="th-TH" sz="1400" dirty="0" err="1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พ.ค</a:t>
                      </a:r>
                      <a:endParaRPr lang="th-TH" sz="14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indent="-3810" algn="thaiDi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.</a:t>
                      </a:r>
                      <a:r>
                        <a:rPr lang="th-TH" sz="14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และ </a:t>
                      </a:r>
                      <a:r>
                        <a:rPr lang="th-TH" sz="14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ตราด11 </a:t>
                      </a:r>
                      <a:r>
                        <a:rPr lang="th-TH" sz="14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มิ.ย.56</a:t>
                      </a:r>
                      <a:endParaRPr lang="en-US" sz="14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545" marR="41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/>
        </p:nvGraphicFramePr>
        <p:xfrm>
          <a:off x="500034" y="551492"/>
          <a:ext cx="8501122" cy="5834195"/>
        </p:xfrm>
        <a:graphic>
          <a:graphicData uri="http://schemas.openxmlformats.org/drawingml/2006/table">
            <a:tbl>
              <a:tblPr/>
              <a:tblGrid>
                <a:gridCol w="1285885"/>
                <a:gridCol w="928694"/>
                <a:gridCol w="928694"/>
                <a:gridCol w="571504"/>
                <a:gridCol w="571504"/>
                <a:gridCol w="714379"/>
                <a:gridCol w="607967"/>
                <a:gridCol w="492625"/>
                <a:gridCol w="492625"/>
                <a:gridCol w="693106"/>
                <a:gridCol w="1214139"/>
              </a:tblGrid>
              <a:tr h="20757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h-TH" sz="14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ชื่อโครงการ/กิจกรรม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921" marR="41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h-TH" sz="14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วัตถุประสงค์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921" marR="41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เป้าหมาย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เชิงพื้นที่และ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เชิงปริมาณ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ระยะเวลาดำเนินการ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งบประมาณ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(บาท)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หมายเหตุ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7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ไตรมาสที่ ๓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ไตรมาสที่ ๔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0757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เม.ย.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พ.ค.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มิ.ย.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ก.ค.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ส.ค.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ก.ย.</a:t>
                      </a:r>
                      <a:endParaRPr lang="en-US" sz="14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160974">
                <a:tc>
                  <a:txBody>
                    <a:bodyPr/>
                    <a:lstStyle/>
                    <a:p>
                      <a:pPr indent="-1905" algn="thaiDi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h-TH" sz="13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ประชาสัมพันธ์ผ่านสื่อวิทยุร่วมด้วยช่วยกัน</a:t>
                      </a:r>
                      <a:r>
                        <a:rPr lang="en-US" sz="13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 FM 106.25 MHz</a:t>
                      </a:r>
                      <a:endParaRPr lang="en-US" sz="13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indent="-1905" algn="thaiDi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h-TH" sz="13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-</a:t>
                      </a:r>
                      <a:r>
                        <a:rPr lang="th-TH" sz="1300" spc="-100" dirty="0" err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เผยแพร่สปอต</a:t>
                      </a:r>
                      <a:r>
                        <a:rPr lang="th-TH" sz="1300" spc="-1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 วันจันทร์-อาทิตย์ 10 ครั้ง/วัน</a:t>
                      </a:r>
                      <a:r>
                        <a:rPr lang="th-TH" sz="13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 </a:t>
                      </a:r>
                      <a:endParaRPr lang="en-US" sz="13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indent="-1905" algn="thaiDi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h-TH" sz="13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- ประชาสัมพันธ์ พูดแทรกในรายการ เวลา 16.00-17.00 น.</a:t>
                      </a:r>
                      <a:endParaRPr lang="en-US" sz="13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300" spc="-5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ประชาชนในจังหวัดจันทบุรี และนักท่องเที่ยวทั่วไป</a:t>
                      </a:r>
                      <a:endParaRPr lang="en-US" sz="13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3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3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3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3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120 </a:t>
                      </a:r>
                      <a:r>
                        <a:rPr lang="th-TH" sz="13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ครั้ง</a:t>
                      </a:r>
                      <a:endParaRPr lang="en-US" sz="13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3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12 </a:t>
                      </a:r>
                      <a:r>
                        <a:rPr lang="th-TH" sz="13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ครั้ง</a:t>
                      </a:r>
                      <a:endParaRPr lang="en-US" sz="13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3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3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3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300 </a:t>
                      </a:r>
                      <a:r>
                        <a:rPr lang="th-TH" sz="13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ครั้ง</a:t>
                      </a:r>
                      <a:endParaRPr lang="en-US" sz="13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3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3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30 </a:t>
                      </a:r>
                      <a:r>
                        <a:rPr lang="th-TH" sz="13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ครั้ง</a:t>
                      </a:r>
                      <a:endParaRPr lang="en-US" sz="13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3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3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3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190 </a:t>
                      </a:r>
                      <a:r>
                        <a:rPr lang="th-TH" sz="13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ครั้ง</a:t>
                      </a:r>
                      <a:endParaRPr lang="en-US" sz="13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3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3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19 </a:t>
                      </a:r>
                      <a:r>
                        <a:rPr lang="th-TH" sz="13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ครั้ง</a:t>
                      </a:r>
                      <a:endParaRPr lang="en-US" sz="13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3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3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600"/>
                        </a:spcAft>
                        <a:tabLst>
                          <a:tab pos="1323975" algn="l"/>
                        </a:tabLst>
                      </a:pPr>
                      <a:endParaRPr lang="en-US" sz="13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23975" algn="l"/>
                        </a:tabLst>
                      </a:pPr>
                      <a:endParaRPr lang="en-US" sz="13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99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ประชาสัมพันธ์ผ่านสื่อกิจกรรม</a:t>
                      </a:r>
                      <a:endParaRPr lang="en-US" sz="13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indent="21590"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spc="-1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- ป้ายบิลบอร์ดมอเตอร์</a:t>
                      </a:r>
                      <a:r>
                        <a:rPr lang="th-TH" sz="1300" spc="-100" dirty="0" err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เวย์</a:t>
                      </a:r>
                      <a:r>
                        <a:rPr lang="th-TH" sz="1300" spc="-1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 ,</a:t>
                      </a:r>
                      <a:endParaRPr lang="en-US" sz="13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indent="21590"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spc="-1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บายพาส  หรือทางด่วน </a:t>
                      </a:r>
                      <a:r>
                        <a:rPr lang="th-TH" sz="13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 </a:t>
                      </a:r>
                      <a:r>
                        <a:rPr lang="th-TH" sz="13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3 </a:t>
                      </a:r>
                      <a:r>
                        <a:rPr lang="th-TH" sz="13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ป้าย </a:t>
                      </a:r>
                      <a:endParaRPr lang="en-US" sz="13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indent="21590"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- กิจกรรมสื่อมวลชนส่วนกลางและท้องถิ่นสัญจร </a:t>
                      </a:r>
                      <a:endParaRPr lang="en-US" sz="13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indent="215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- กิจกรรม ผู้ว่าฯ พบสื่อ ท้องถิ่น จำนวน </a:t>
                      </a:r>
                      <a:r>
                        <a:rPr lang="en-US" sz="13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1 </a:t>
                      </a:r>
                      <a:r>
                        <a:rPr lang="th-TH" sz="13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ครั้ง</a:t>
                      </a:r>
                      <a:endParaRPr lang="en-US" sz="13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spc="-5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- เพื่อประชาสัมพันธ์ </a:t>
                      </a:r>
                      <a:r>
                        <a:rPr lang="th-TH" sz="130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รณรงค์ สนับสนุนยุทธศาสตร์และเสริมสร้างศักยภาพการผลิตไม้ผล</a:t>
                      </a:r>
                      <a:r>
                        <a:rPr lang="th-TH" sz="1300" spc="-5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จังหวัดจันทบุรี </a:t>
                      </a:r>
                      <a:r>
                        <a:rPr lang="th-TH" sz="130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สู่สาธารณชนอย่างกว้างขวาง</a:t>
                      </a:r>
                      <a:endParaRPr lang="en-US" sz="13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ประชาชนในจังหวัดจันทบุรี และประชาชนทั่วไป รวมทั้ง นักท่องเที่ยวทั้งชาวไทยและต่างชาติ</a:t>
                      </a:r>
                      <a:endParaRPr lang="en-US" sz="13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3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4 ป้าย</a:t>
                      </a:r>
                      <a:endParaRPr lang="en-US" sz="13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3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1 </a:t>
                      </a:r>
                      <a:r>
                        <a:rPr lang="th-TH" sz="13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ครั้ง</a:t>
                      </a:r>
                      <a:endParaRPr lang="en-US" sz="13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1 </a:t>
                      </a:r>
                      <a:r>
                        <a:rPr lang="th-TH" sz="13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ครั้ง</a:t>
                      </a:r>
                      <a:endParaRPr lang="en-US" sz="13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3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30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23975" algn="l"/>
                        </a:tabLst>
                      </a:pPr>
                      <a:endParaRPr lang="en-US" sz="13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1323975" algn="l"/>
                        </a:tabLst>
                      </a:pPr>
                      <a:r>
                        <a:rPr lang="th-TH" sz="1300" spc="-3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2,980,000.-</a:t>
                      </a:r>
                      <a:endParaRPr lang="en-US" sz="13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23975" algn="l"/>
                        </a:tabLst>
                      </a:pPr>
                      <a:endParaRPr lang="en-US" sz="13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23975" algn="l"/>
                        </a:tabLst>
                      </a:pPr>
                      <a:r>
                        <a:rPr lang="th-TH" sz="13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455,000</a:t>
                      </a:r>
                      <a:r>
                        <a:rPr lang="th-TH" sz="13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.-</a:t>
                      </a:r>
                      <a:endParaRPr lang="en-US" sz="13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23975" algn="l"/>
                        </a:tabLst>
                      </a:pPr>
                      <a:endParaRPr lang="th-TH" sz="13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23975" algn="l"/>
                        </a:tabLst>
                      </a:pPr>
                      <a:r>
                        <a:rPr lang="th-TH" sz="13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95,000</a:t>
                      </a:r>
                      <a:r>
                        <a:rPr lang="th-TH" sz="13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.-</a:t>
                      </a:r>
                      <a:endParaRPr lang="en-US" sz="13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23975" algn="l"/>
                        </a:tabLst>
                      </a:pPr>
                      <a:endParaRPr lang="en-US" sz="13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23975" algn="l"/>
                        </a:tabLst>
                      </a:pPr>
                      <a:endParaRPr lang="th-TH" sz="1300" dirty="0" smtClean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23975" algn="l"/>
                        </a:tabLst>
                      </a:pPr>
                      <a:r>
                        <a:rPr lang="th-TH" sz="1300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ติดตั้ง </a:t>
                      </a:r>
                      <a:r>
                        <a:rPr lang="th-TH" sz="13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1 ก.ค.56ที่</a:t>
                      </a:r>
                      <a:endParaRPr lang="en-US" sz="13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92075" algn="l"/>
                          <a:tab pos="1323975" algn="l"/>
                        </a:tabLst>
                      </a:pPr>
                      <a:r>
                        <a:rPr lang="th-TH" sz="1300" spc="-5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ถ.วงแหวนกาญจนา</a:t>
                      </a:r>
                      <a:r>
                        <a:rPr lang="th-TH" sz="1300" spc="-50" dirty="0" err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ภิเษก</a:t>
                      </a:r>
                      <a:r>
                        <a:rPr lang="th-TH" sz="13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 ใกล้แฟชั่น</a:t>
                      </a:r>
                      <a:r>
                        <a:rPr lang="th-TH" sz="1300" dirty="0" err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ไอช์</a:t>
                      </a:r>
                      <a:r>
                        <a:rPr lang="th-TH" sz="13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แลนด์ มุ่งหน้ามอเตอร์</a:t>
                      </a:r>
                      <a:r>
                        <a:rPr lang="th-TH" sz="1300" dirty="0" err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เวย์</a:t>
                      </a:r>
                      <a:endParaRPr lang="en-US" sz="13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23975" algn="l"/>
                        </a:tabLst>
                      </a:pPr>
                      <a:r>
                        <a:rPr lang="th-TH" sz="13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2.ทางหลวงสาย 36 พัทยา มุ่งหน้าระยอง</a:t>
                      </a:r>
                      <a:endParaRPr lang="en-US" sz="13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23975" algn="l"/>
                        </a:tabLst>
                      </a:pPr>
                      <a:r>
                        <a:rPr lang="th-TH" sz="13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3.จุดพักมอเตอร์</a:t>
                      </a:r>
                      <a:r>
                        <a:rPr lang="th-TH" sz="1300" dirty="0" err="1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เวย์</a:t>
                      </a:r>
                      <a:r>
                        <a:rPr lang="th-TH" sz="13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 กรุงเทพ-ชลบุรี ขาเข้า</a:t>
                      </a:r>
                      <a:r>
                        <a:rPr lang="en-US" sz="13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 2 </a:t>
                      </a:r>
                      <a:r>
                        <a:rPr lang="th-TH" sz="13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ฝั่ง จำนวน 2 ป้าย</a:t>
                      </a:r>
                      <a:endParaRPr lang="en-US" sz="13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23975" algn="l"/>
                        </a:tabLst>
                      </a:pPr>
                      <a:r>
                        <a:rPr lang="th-TH" sz="13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จัด 28-30 ก.ค.56</a:t>
                      </a:r>
                      <a:endParaRPr lang="en-US" sz="13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23975" algn="l"/>
                        </a:tabLst>
                      </a:pPr>
                      <a:r>
                        <a:rPr lang="th-TH" sz="130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จัด 30 ก.ค.56</a:t>
                      </a:r>
                      <a:endParaRPr lang="en-US" sz="1300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ผลสัมฤทธิ์ของงาน</a:t>
            </a:r>
            <a:endParaRPr lang="th-TH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3186122"/>
          </a:xfrm>
        </p:spPr>
        <p:txBody>
          <a:bodyPr/>
          <a:lstStyle/>
          <a:p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ผลสำเร็จของงาน เป็นไปตามแผนงานที่กำหนด สามารถดำเนินการแล้วเสร็จทุกกิจกรรม  </a:t>
            </a:r>
          </a:p>
          <a:p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งบประมาณ ใช้ไปทั้งสิ้น  5,376,000.- บาท (ห้าล้านสามแสนเจ็ดหมื่นหกพันบาทถ้วน) คงเหลือ 14,000.- บาท (หนึ่งหมื่นสี่พันบาท)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ปัญหา-อุปสรรค</a:t>
            </a:r>
            <a:endParaRPr lang="th-TH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285852" y="2000240"/>
            <a:ext cx="7000924" cy="2000264"/>
          </a:xfrm>
        </p:spPr>
        <p:txBody>
          <a:bodyPr/>
          <a:lstStyle/>
          <a:p>
            <a:pPr>
              <a:buNone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งบประมาณมาล่าช้า ควรที่จะจัดสรรลงมาก่อนฤดูกาลผลิต  หรือ ดำเนินการประชาสัมพันธ์อย่างต่อเนื่องตลอดปี</a:t>
            </a:r>
            <a:endParaRPr lang="en-US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14480" y="1214422"/>
            <a:ext cx="5286412" cy="1143000"/>
          </a:xfrm>
        </p:spPr>
        <p:txBody>
          <a:bodyPr>
            <a:normAutofit/>
          </a:bodyPr>
          <a:lstStyle/>
          <a:p>
            <a:pPr algn="ctr"/>
            <a:r>
              <a:rPr lang="th-TH" sz="4800" b="1" dirty="0" smtClean="0">
                <a:latin typeface="TH SarabunIT๙" pitchFamily="34" charset="-34"/>
                <a:cs typeface="TH SarabunIT๙" pitchFamily="34" charset="-34"/>
              </a:rPr>
              <a:t>จบการนำเสนอ</a:t>
            </a:r>
            <a:endParaRPr lang="th-TH" sz="4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286116" y="2500306"/>
            <a:ext cx="2428892" cy="175736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h-TH" sz="4800" b="1" dirty="0" smtClean="0">
                <a:latin typeface="TH SarabunIT๙" pitchFamily="34" charset="-34"/>
                <a:cs typeface="TH SarabunIT๙" pitchFamily="34" charset="-34"/>
              </a:rPr>
              <a:t>สวัสดีค่ะ</a:t>
            </a:r>
            <a:endParaRPr lang="th-TH" sz="48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714348" y="1785926"/>
            <a:ext cx="7786742" cy="2471741"/>
          </a:xfrm>
        </p:spPr>
        <p:txBody>
          <a:bodyPr>
            <a:normAutofit/>
          </a:bodyPr>
          <a:lstStyle/>
          <a:p>
            <a:pPr algn="thaiDist">
              <a:buNone/>
            </a:pP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   กรม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ส่งเสริม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การเกษตร อนุมัติ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งบประมาณ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ผ่านกรม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ประชาสัมพันธ์ เพื่อให้สำนักงานประชาสัมพันธ์จังหวัดจันทบุรี ดำเนินการตามแผน</a:t>
            </a:r>
            <a:r>
              <a:rPr lang="th-TH" b="1" spc="-100" dirty="0">
                <a:latin typeface="TH SarabunIT๙" pitchFamily="34" charset="-34"/>
                <a:cs typeface="TH SarabunIT๙" pitchFamily="34" charset="-34"/>
              </a:rPr>
              <a:t>มาตรการที่ 4 ประชาสัมพันธ์และส่งเสริมการบริโภค</a:t>
            </a:r>
            <a:r>
              <a:rPr lang="th-TH" b="1" spc="-100" dirty="0" smtClean="0">
                <a:latin typeface="TH SarabunIT๙" pitchFamily="34" charset="-34"/>
                <a:cs typeface="TH SarabunIT๙" pitchFamily="34" charset="-34"/>
              </a:rPr>
              <a:t>ผลไม้ผ่าน</a:t>
            </a:r>
            <a:r>
              <a:rPr lang="th-TH" b="1" spc="-100" dirty="0">
                <a:latin typeface="TH SarabunIT๙" pitchFamily="34" charset="-34"/>
                <a:cs typeface="TH SarabunIT๙" pitchFamily="34" charset="-34"/>
              </a:rPr>
              <a:t>สื่อต่างๆ  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จำนวน 5,390,000.-บาท (ห้าล้านสามแสนเก้าหมื่นบาทถ้วน)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แผนประชาสัมพันธ์ผ่านสื่อต่าง ๆ ได้แก่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ประชาสัมพันธ์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ผ่านสื่อโทรทัศน์ 	เป็นเงิน </a:t>
            </a:r>
            <a:r>
              <a:rPr lang="en-US" dirty="0">
                <a:latin typeface="TH SarabunIT๙" pitchFamily="34" charset="-34"/>
                <a:cs typeface="TH SarabunIT๙" pitchFamily="34" charset="-34"/>
              </a:rPr>
              <a:t>1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,250,000.- บาท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ประชาสัมพันธ์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ผ่านสื่อวิทยุ 	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เป็น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เงิน   386,000.- บาท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ประชาสัมพันธ์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ผ่านสื่อสิ่งพิมพ์	เป็นเงิน   210,000.- บาท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ประชาสัมพันธ์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ผ่านสื่อกิจกรรม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pPr indent="22225"/>
            <a:r>
              <a:rPr lang="th-TH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ป้าย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บิลบอร์ดมอเตอร์</a:t>
            </a:r>
            <a:r>
              <a:rPr lang="th-TH" dirty="0" err="1">
                <a:latin typeface="TH SarabunIT๙" pitchFamily="34" charset="-34"/>
                <a:cs typeface="TH SarabunIT๙" pitchFamily="34" charset="-34"/>
              </a:rPr>
              <a:t>เวย์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และบายพาส 3 ป้าย 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	เป็น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เงิน 2,994,000.- บาท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pPr indent="22225"/>
            <a:r>
              <a:rPr lang="th-TH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pc="-90" dirty="0" smtClean="0">
                <a:latin typeface="TH SarabunIT๙" pitchFamily="34" charset="-34"/>
                <a:cs typeface="TH SarabunIT๙" pitchFamily="34" charset="-34"/>
              </a:rPr>
              <a:t>กิจกรรม</a:t>
            </a:r>
            <a:r>
              <a:rPr lang="th-TH" spc="-90" dirty="0">
                <a:latin typeface="TH SarabunIT๙" pitchFamily="34" charset="-34"/>
                <a:cs typeface="TH SarabunIT๙" pitchFamily="34" charset="-34"/>
              </a:rPr>
              <a:t>สื่อมวลชนส่วนกลางสัญจร                 	</a:t>
            </a:r>
            <a:r>
              <a:rPr lang="th-TH" spc="-90" dirty="0" smtClean="0">
                <a:latin typeface="TH SarabunIT๙" pitchFamily="34" charset="-34"/>
                <a:cs typeface="TH SarabunIT๙" pitchFamily="34" charset="-34"/>
              </a:rPr>
              <a:t>	เป็น</a:t>
            </a:r>
            <a:r>
              <a:rPr lang="th-TH" spc="-90" dirty="0">
                <a:latin typeface="TH SarabunIT๙" pitchFamily="34" charset="-34"/>
                <a:cs typeface="TH SarabunIT๙" pitchFamily="34" charset="-34"/>
              </a:rPr>
              <a:t>เงิน    </a:t>
            </a:r>
            <a:r>
              <a:rPr lang="th-TH" spc="-90" dirty="0" smtClean="0">
                <a:latin typeface="TH SarabunIT๙" pitchFamily="34" charset="-34"/>
                <a:cs typeface="TH SarabunIT๙" pitchFamily="34" charset="-34"/>
              </a:rPr>
              <a:t>  </a:t>
            </a:r>
            <a:r>
              <a:rPr lang="th-TH" spc="-50" dirty="0" smtClean="0">
                <a:latin typeface="TH SarabunIT๙" pitchFamily="34" charset="-34"/>
                <a:cs typeface="TH SarabunIT๙" pitchFamily="34" charset="-34"/>
              </a:rPr>
              <a:t>455,000</a:t>
            </a:r>
            <a:r>
              <a:rPr lang="th-TH" spc="-50" dirty="0">
                <a:latin typeface="TH SarabunIT๙" pitchFamily="34" charset="-34"/>
                <a:cs typeface="TH SarabunIT๙" pitchFamily="34" charset="-34"/>
              </a:rPr>
              <a:t>.- </a:t>
            </a:r>
            <a:r>
              <a:rPr lang="th-TH" spc="-50" dirty="0" smtClean="0">
                <a:latin typeface="TH SarabunIT๙" pitchFamily="34" charset="-34"/>
                <a:cs typeface="TH SarabunIT๙" pitchFamily="34" charset="-34"/>
              </a:rPr>
              <a:t>บาท</a:t>
            </a:r>
            <a:endParaRPr lang="en-US" spc="-50" dirty="0">
              <a:latin typeface="TH SarabunIT๙" pitchFamily="34" charset="-34"/>
              <a:cs typeface="TH SarabunIT๙" pitchFamily="34" charset="-34"/>
            </a:endParaRPr>
          </a:p>
          <a:p>
            <a:pPr indent="22225"/>
            <a:r>
              <a:rPr lang="th-TH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กิจกรรม 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ผู้ว่าฯ พบสื่อ จำนวน </a:t>
            </a:r>
            <a:r>
              <a:rPr lang="en-US" dirty="0">
                <a:latin typeface="TH SarabunIT๙" pitchFamily="34" charset="-34"/>
                <a:cs typeface="TH SarabunIT๙" pitchFamily="34" charset="-34"/>
              </a:rPr>
              <a:t>1 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ครั้ง จำนวน 100 คน	เป็นเงิน      95,000.-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บาท</a:t>
            </a:r>
          </a:p>
          <a:p>
            <a:pPr indent="22225">
              <a:buNone/>
            </a:pPr>
            <a:r>
              <a:rPr lang="th-TH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                                                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รวม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เป็นเงินทั้งสิ้น     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5,390,000.-บาท</a:t>
            </a:r>
          </a:p>
          <a:p>
            <a:pPr indent="22225">
              <a:buNone/>
            </a:pP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                                                      (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ห้าล้านสามแสนเก้าหมื่นบาทถ้วน)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42910" y="2714620"/>
            <a:ext cx="8229600" cy="1143000"/>
          </a:xfrm>
        </p:spPr>
        <p:txBody>
          <a:bodyPr/>
          <a:lstStyle/>
          <a:p>
            <a:pPr algn="ctr"/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รายละเอียดแผนงาน/โครงการ</a:t>
            </a:r>
            <a:endParaRPr lang="th-TH" b="1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/>
          <a:lstStyle/>
          <a:p>
            <a:r>
              <a:rPr lang="th-TH" dirty="0" smtClean="0"/>
              <a:t>วัตถุประสงค์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2000240"/>
            <a:ext cx="8072494" cy="2643206"/>
          </a:xfrm>
        </p:spPr>
        <p:txBody>
          <a:bodyPr>
            <a:normAutofit fontScale="92500" lnSpcReduction="10000"/>
          </a:bodyPr>
          <a:lstStyle/>
          <a:p>
            <a:pPr marL="442913" indent="-177800" algn="thaiDist">
              <a:buFontTx/>
              <a:buChar char="-"/>
            </a:pPr>
            <a:r>
              <a:rPr lang="th-TH" dirty="0" smtClean="0"/>
              <a:t>ประชาสัมพันธ์</a:t>
            </a:r>
            <a:r>
              <a:rPr lang="th-TH" dirty="0"/>
              <a:t>เผยแพร่ข้อมูล</a:t>
            </a:r>
            <a:r>
              <a:rPr lang="th-TH" dirty="0" smtClean="0"/>
              <a:t>ข่าวสารโครงการป้องกันแก้ไขปัญหาผลไม้ภาคตะวันออก สู่สาธารณชนอย่างกว้างขวาง </a:t>
            </a:r>
          </a:p>
          <a:p>
            <a:pPr marL="442913" indent="-177800" algn="thaiDist">
              <a:buFontTx/>
              <a:buChar char="-"/>
              <a:tabLst>
                <a:tab pos="442913" algn="l"/>
              </a:tabLst>
            </a:pPr>
            <a:r>
              <a:rPr lang="th-TH" dirty="0" smtClean="0"/>
              <a:t>การ</a:t>
            </a:r>
            <a:r>
              <a:rPr lang="th-TH" dirty="0"/>
              <a:t>ประชาสัมพันธ์ </a:t>
            </a:r>
            <a:r>
              <a:rPr lang="th-TH" dirty="0" smtClean="0"/>
              <a:t>เสริมสร้าง</a:t>
            </a:r>
            <a:r>
              <a:rPr lang="th-TH" dirty="0"/>
              <a:t>ภาพลักษณ์เชิงบวกโครงการป้องกันแก้ไขปัญหาผลไม้ภาคตะวันออก </a:t>
            </a:r>
            <a:endParaRPr lang="th-TH" dirty="0" smtClean="0"/>
          </a:p>
          <a:p>
            <a:pPr marL="442913" indent="-177800" algn="thaiDist">
              <a:buFontTx/>
              <a:buChar char="-"/>
              <a:tabLst>
                <a:tab pos="442913" algn="l"/>
              </a:tabLst>
            </a:pPr>
            <a:r>
              <a:rPr lang="th-TH" dirty="0" smtClean="0"/>
              <a:t>สนับสนุน</a:t>
            </a:r>
            <a:r>
              <a:rPr lang="th-TH" dirty="0"/>
              <a:t>ยุทธศาสตร์และเสริมสร้างศักยภาพการผลิตผลไม้จังหวัดจันทบุรี ระยอง และ</a:t>
            </a:r>
            <a:r>
              <a:rPr lang="th-TH" dirty="0" smtClean="0"/>
              <a:t>ตราด</a:t>
            </a:r>
            <a:endParaRPr lang="en-US" b="1" dirty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643174" y="2571744"/>
            <a:ext cx="4030270" cy="830997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th-TH" sz="4800" b="1" dirty="0" smtClean="0">
                <a:latin typeface="TH SarabunIT๙" pitchFamily="34" charset="-34"/>
                <a:cs typeface="TH SarabunIT๙" pitchFamily="34" charset="-34"/>
              </a:rPr>
              <a:t>แผนการประชาสัมพันธ์</a:t>
            </a:r>
            <a:endParaRPr lang="th-TH" sz="48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H SarabunIT๙" pitchFamily="34" charset="-34"/>
                <a:cs typeface="TH SarabunIT๙" pitchFamily="34" charset="-34"/>
              </a:rPr>
              <a:t>1.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ประชาสัมพันธ์ผ่านสื่อวิทยุ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386,000.- บาท</a:t>
            </a: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28728" y="2000240"/>
            <a:ext cx="7000924" cy="3400436"/>
          </a:xfrm>
        </p:spPr>
        <p:txBody>
          <a:bodyPr/>
          <a:lstStyle/>
          <a:p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ผ่าน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สื่อวิทยุ </a:t>
            </a:r>
            <a:r>
              <a:rPr lang="th-TH" dirty="0" err="1">
                <a:latin typeface="TH SarabunIT๙" pitchFamily="34" charset="-34"/>
                <a:cs typeface="TH SarabunIT๙" pitchFamily="34" charset="-34"/>
              </a:rPr>
              <a:t>สวท.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จันทบุรี           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( 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70,000 บาท )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ผ่าน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สื่อวิทยุ </a:t>
            </a:r>
            <a:r>
              <a:rPr lang="th-TH" dirty="0" err="1">
                <a:latin typeface="TH SarabunIT๙" pitchFamily="34" charset="-34"/>
                <a:cs typeface="TH SarabunIT๙" pitchFamily="34" charset="-34"/>
              </a:rPr>
              <a:t>จส.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100                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( 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150,000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บาท )</a:t>
            </a:r>
          </a:p>
          <a:p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ผ่าน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สื่อวิทยุชุมชนจันทบุรี           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( 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70,000  บาท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)</a:t>
            </a:r>
          </a:p>
          <a:p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ผ่าน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สื่อวิทยุ (ร่วมด้วยช่วยกัน)   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  ( 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96,000  บาท 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2. ประชาสัมพันธ์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ผ่านสื่อ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โทรทัศน์ 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1,250,000.- บาท</a:t>
            </a: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357290" y="2285992"/>
            <a:ext cx="6786610" cy="2686056"/>
          </a:xfrm>
        </p:spPr>
        <p:txBody>
          <a:bodyPr>
            <a:normAutofit/>
          </a:bodyPr>
          <a:lstStyle/>
          <a:p>
            <a:r>
              <a:rPr lang="th-TH" dirty="0">
                <a:latin typeface="TH SarabunIT๙" pitchFamily="34" charset="-34"/>
                <a:cs typeface="TH SarabunIT๙" pitchFamily="34" charset="-34"/>
              </a:rPr>
              <a:t>ผ่านสื่อโทรทัศน์ </a:t>
            </a:r>
            <a:r>
              <a:rPr lang="th-TH" dirty="0" err="1">
                <a:latin typeface="TH SarabunIT๙" pitchFamily="34" charset="-34"/>
                <a:cs typeface="TH SarabunIT๙" pitchFamily="34" charset="-34"/>
              </a:rPr>
              <a:t>สทท.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11 จันทบุรี     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( 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370,000 บาท )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ผ่าน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สื่อโทรทัศน์เคเบิลทีวีจันทบุรี      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( 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80,000 บาท )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ผ่าน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สื่อโทรทัศน์ส่วนกลาง  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             ( 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800,000 บาท )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42910" y="1142984"/>
            <a:ext cx="8229600" cy="1143000"/>
          </a:xfrm>
        </p:spPr>
        <p:txBody>
          <a:bodyPr>
            <a:normAutofit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3. ประชาสัมพันธ์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ผ่านสื่อ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สิ่งพิมพ์ 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210,000.- บาท</a:t>
            </a: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285852" y="3143248"/>
            <a:ext cx="7300938" cy="1400172"/>
          </a:xfrm>
        </p:spPr>
        <p:txBody>
          <a:bodyPr/>
          <a:lstStyle/>
          <a:p>
            <a:pPr lvl="0"/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สื่อ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หนังสือพิมพ์ท้องถิ่นและส่วนกลาง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(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210,000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บาท)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ชีวิตชีวา">
  <a:themeElements>
    <a:clrScheme name="ชีวิตชีวา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ชีวิตชีวา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ชีวิตชีวา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646</TotalTime>
  <Words>1530</Words>
  <Application>Microsoft Office PowerPoint</Application>
  <PresentationFormat>On-screen Show (4:3)</PresentationFormat>
  <Paragraphs>414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Calibri</vt:lpstr>
      <vt:lpstr>Century Gothic</vt:lpstr>
      <vt:lpstr>Cordia New</vt:lpstr>
      <vt:lpstr>DilleniaUPC</vt:lpstr>
      <vt:lpstr>TH SarabunIT๙</vt:lpstr>
      <vt:lpstr>Times New Roman</vt:lpstr>
      <vt:lpstr>Verdana</vt:lpstr>
      <vt:lpstr>Wingdings 2</vt:lpstr>
      <vt:lpstr>ชีวิตชีวา</vt:lpstr>
      <vt:lpstr>สรุปผลการดำเนิน โครงการประชาสัมพันธ์ รณรงค์ ส่งเสริมการบริโภคผลไม้ภายในประเทศ  ประจำปีงบประมาณ ๒๕๕6</vt:lpstr>
      <vt:lpstr>PowerPoint Presentation</vt:lpstr>
      <vt:lpstr>แผนประชาสัมพันธ์ผ่านสื่อต่าง ๆ ได้แก่</vt:lpstr>
      <vt:lpstr>รายละเอียดแผนงาน/โครงการ</vt:lpstr>
      <vt:lpstr>วัตถุประสงค์</vt:lpstr>
      <vt:lpstr>PowerPoint Presentation</vt:lpstr>
      <vt:lpstr>1. ประชาสัมพันธ์ผ่านสื่อวิทยุ 386,000.- บาท</vt:lpstr>
      <vt:lpstr>2. ประชาสัมพันธ์ผ่านสื่อโทรทัศน์ 1,250,000.- บาท</vt:lpstr>
      <vt:lpstr>3. ประชาสัมพันธ์ผ่านสื่อสิ่งพิมพ์ 210,000.- บาท</vt:lpstr>
      <vt:lpstr>4. ประชาสัมพันธ์ผ่านสื่อกิจกรรม 3,530,000 บาท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ผลสัมฤทธิ์ของงาน</vt:lpstr>
      <vt:lpstr>ปัญหา-อุปสรรค</vt:lpstr>
      <vt:lpstr>จบการนำเสนอ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สรุปผลการดำเนิน โครงการประชาสัมพันธ์ รณรงค์ ส่งเสริมการบริโภคผลไม้ภายในประเทศ  ประจำปีงบประมาณ ๒๕๕6</dc:title>
  <dc:creator>Home Used Only</dc:creator>
  <cp:lastModifiedBy>Thepartofx thepartofx</cp:lastModifiedBy>
  <cp:revision>73</cp:revision>
  <dcterms:created xsi:type="dcterms:W3CDTF">2013-10-23T04:08:23Z</dcterms:created>
  <dcterms:modified xsi:type="dcterms:W3CDTF">2013-10-24T10:11:59Z</dcterms:modified>
</cp:coreProperties>
</file>