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36"/>
  </p:notesMasterIdLst>
  <p:sldIdLst>
    <p:sldId id="256" r:id="rId2"/>
    <p:sldId id="29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92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0B1FA-9C15-411D-A374-4F38FB150C94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C62A4-7012-490D-B24D-46B830625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70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A67B-476E-4899-AEE8-57888A66EC06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37C-2AB6-4868-9E4D-D32EE998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3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A67B-476E-4899-AEE8-57888A66EC06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37C-2AB6-4868-9E4D-D32EE998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6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A67B-476E-4899-AEE8-57888A66EC06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37C-2AB6-4868-9E4D-D32EE998D7E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0533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A67B-476E-4899-AEE8-57888A66EC06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37C-2AB6-4868-9E4D-D32EE998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07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A67B-476E-4899-AEE8-57888A66EC06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37C-2AB6-4868-9E4D-D32EE998D7E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2055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A67B-476E-4899-AEE8-57888A66EC06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37C-2AB6-4868-9E4D-D32EE998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11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A67B-476E-4899-AEE8-57888A66EC06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37C-2AB6-4868-9E4D-D32EE998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82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A67B-476E-4899-AEE8-57888A66EC06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37C-2AB6-4868-9E4D-D32EE998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4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A67B-476E-4899-AEE8-57888A66EC06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37C-2AB6-4868-9E4D-D32EE998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1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A67B-476E-4899-AEE8-57888A66EC06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37C-2AB6-4868-9E4D-D32EE998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3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A67B-476E-4899-AEE8-57888A66EC06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37C-2AB6-4868-9E4D-D32EE998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9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A67B-476E-4899-AEE8-57888A66EC06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37C-2AB6-4868-9E4D-D32EE998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4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A67B-476E-4899-AEE8-57888A66EC06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37C-2AB6-4868-9E4D-D32EE998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8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A67B-476E-4899-AEE8-57888A66EC06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37C-2AB6-4868-9E4D-D32EE998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4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A67B-476E-4899-AEE8-57888A66EC06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37C-2AB6-4868-9E4D-D32EE998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6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37C-2AB6-4868-9E4D-D32EE998D7E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A67B-476E-4899-AEE8-57888A66EC06}" type="datetimeFigureOut">
              <a:rPr lang="en-US" smtClean="0"/>
              <a:t>10/25/2013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2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3A67B-476E-4899-AEE8-57888A66EC06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9D637C-2AB6-4868-9E4D-D32EE998D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5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8082" y="1349457"/>
            <a:ext cx="7766936" cy="1646302"/>
          </a:xfrm>
        </p:spPr>
        <p:txBody>
          <a:bodyPr/>
          <a:lstStyle/>
          <a:p>
            <a:r>
              <a:rPr lang="th-TH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สรุปผลการดำเนินงาน</a:t>
            </a:r>
            <a:endParaRPr lang="en-US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803" y="2995759"/>
            <a:ext cx="8989215" cy="1096899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โครงการ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้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องกันแก้ไขปัญหาผลไม้ภาคตะวันออก ปี 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2556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344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571500"/>
            <a:ext cx="109728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6133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6000" b="1" kern="0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มาตรการที่4 ส่งเสริมการบริโภคผลไม้ภายในประเทศ</a:t>
            </a:r>
            <a:endParaRPr lang="en-US" sz="6000" b="1" kern="0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27" name="ตัวยึดเนื้อหา 3"/>
          <p:cNvSpPr>
            <a:spLocks noGrp="1"/>
          </p:cNvSpPr>
          <p:nvPr>
            <p:ph idx="1"/>
          </p:nvPr>
        </p:nvSpPr>
        <p:spPr>
          <a:xfrm>
            <a:off x="381001" y="1333500"/>
            <a:ext cx="11391900" cy="5429251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1.โครงการประชาสัมพันธ์  รณรงค์ ส่งเสริมการบริโภคผลไม้ภายในประเทศ (จังหวัดจันทบุรี)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4000" b="1" dirty="0" smtClean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4000" b="1" dirty="0" err="1" smtClean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ปชส</a:t>
            </a:r>
            <a:r>
              <a:rPr lang="th-TH" sz="4000" b="1" dirty="0" smtClean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ผ่านสื่อโทรทัศน์  </a:t>
            </a:r>
            <a:r>
              <a:rPr lang="en-US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16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ครั้ง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</a:t>
            </a:r>
            <a:r>
              <a:rPr lang="th-TH" sz="4000" b="1" dirty="0" smtClean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- </a:t>
            </a:r>
            <a:r>
              <a:rPr lang="th-TH" sz="4000" b="1" dirty="0" err="1" smtClean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ปชส</a:t>
            </a:r>
            <a:r>
              <a:rPr lang="th-TH" sz="4000" b="1" dirty="0" smtClean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ผ่านสื่อวิทยุ </a:t>
            </a:r>
            <a:r>
              <a:rPr lang="en-US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16 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ข่าว/</a:t>
            </a:r>
            <a:r>
              <a:rPr lang="th-TH" sz="4000" b="1" dirty="0" err="1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เผยแพร่สปอต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270 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</a:t>
            </a:r>
            <a:r>
              <a:rPr lang="th-TH" sz="4000" b="1" dirty="0" smtClean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- </a:t>
            </a:r>
            <a:r>
              <a:rPr lang="th-TH" sz="4000" b="1" dirty="0" err="1" smtClean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ปชส</a:t>
            </a:r>
            <a:r>
              <a:rPr lang="th-TH" sz="4000" b="1" dirty="0" smtClean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ผ่านสื่อกิจกรรม </a:t>
            </a:r>
            <a:r>
              <a:rPr lang="en-US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งบประมาณที่ใช้ 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5,3</a:t>
            </a:r>
            <a:r>
              <a:rPr lang="en-US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76</a:t>
            </a:r>
            <a:r>
              <a:rPr lang="th-TH" sz="4000" b="1" dirty="0" smtClean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,000 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</p:txBody>
      </p:sp>
    </p:spTree>
    <p:extLst>
      <p:ext uri="{BB962C8B-B14F-4D97-AF65-F5344CB8AC3E}">
        <p14:creationId xmlns:p14="http://schemas.microsoft.com/office/powerpoint/2010/main" val="299763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571500"/>
            <a:ext cx="109728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6133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6000" b="1" kern="0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มาตรการที่4 ส่งเสริมการบริโภคผลไม้ภายในประเทศ</a:t>
            </a:r>
            <a:endParaRPr lang="en-US" sz="6000" b="1" kern="0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651" name="ตัวยึดเนื้อหา 3"/>
          <p:cNvSpPr>
            <a:spLocks noGrp="1"/>
          </p:cNvSpPr>
          <p:nvPr>
            <p:ph idx="1"/>
          </p:nvPr>
        </p:nvSpPr>
        <p:spPr>
          <a:xfrm>
            <a:off x="393880" y="1732743"/>
            <a:ext cx="11391900" cy="5429251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.โครงการประชาสัมพันธ์ผลไม้ภายในประเทศ (งบผ่านกรมส่งเสริมการเกษตร)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  </a:t>
            </a:r>
            <a:r>
              <a:rPr lang="th-TH" sz="4000" b="1" dirty="0" smtClean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4000" b="1" dirty="0" err="1" smtClean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ปชส</a:t>
            </a:r>
            <a:r>
              <a:rPr lang="th-TH" sz="4000" b="1" dirty="0" smtClean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การบริโภคผลไม้ </a:t>
            </a:r>
            <a:r>
              <a:rPr lang="en-US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</a:t>
            </a:r>
            <a:r>
              <a:rPr lang="th-TH" sz="4000" b="1" dirty="0" smtClean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ณ 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จังหวัดนครสวรรค์ และจังหวัดอุบลราชธานี 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 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000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,000   บาท</a:t>
            </a:r>
          </a:p>
        </p:txBody>
      </p:sp>
    </p:spTree>
    <p:extLst>
      <p:ext uri="{BB962C8B-B14F-4D97-AF65-F5344CB8AC3E}">
        <p14:creationId xmlns:p14="http://schemas.microsoft.com/office/powerpoint/2010/main" val="282335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571500"/>
            <a:ext cx="109728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6133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6000" b="1" kern="0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มาตรการที่4 ส่งเสริมการบริโภคผลไม้ภายในประเทศ</a:t>
            </a:r>
            <a:endParaRPr lang="en-US" sz="6000" b="1" kern="0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675" name="ตัวยึดเนื้อหา 3"/>
          <p:cNvSpPr>
            <a:spLocks noGrp="1"/>
          </p:cNvSpPr>
          <p:nvPr>
            <p:ph idx="1"/>
          </p:nvPr>
        </p:nvSpPr>
        <p:spPr>
          <a:xfrm>
            <a:off x="381001" y="1333500"/>
            <a:ext cx="11391900" cy="5429251"/>
          </a:xfrm>
        </p:spPr>
        <p:txBody>
          <a:bodyPr/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.โครง</a:t>
            </a:r>
            <a:r>
              <a:rPr lang="th-TH" sz="4000" b="1" dirty="0" err="1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การปชส</a:t>
            </a:r>
            <a:r>
              <a:rPr lang="en-US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การบริโภคผลไม้ภายในประเทศ (งบผ่านกรมส่งเสริมการเกษตร)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en-US" sz="4000" b="1" dirty="0" smtClean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2.1</a:t>
            </a:r>
            <a:r>
              <a:rPr lang="th-TH" sz="4000" b="1" dirty="0" smtClean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err="1" smtClean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ปชส</a:t>
            </a:r>
            <a:r>
              <a:rPr lang="th-TH" sz="4000" b="1" dirty="0" smtClean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การบริโภคผลไม้ ณ ตลาดศรีนคร จ.นครสวรรค์  </a:t>
            </a:r>
            <a:endParaRPr lang="th-TH" sz="4000" b="1" dirty="0" smtClean="0">
              <a:solidFill>
                <a:srgbClr val="235F6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smtClean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ระหว่าง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en-US" sz="4000" b="1" dirty="0" smtClean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27-29 </a:t>
            </a:r>
            <a:r>
              <a:rPr lang="th-TH" sz="4000" b="1" dirty="0" err="1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พค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56  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มีกลุ่มเกษตรกรร่วมจำหน่ายผลผลิต  </a:t>
            </a:r>
            <a:r>
              <a:rPr lang="th-TH" sz="4000" b="1" dirty="0" smtClean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smtClean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จำนวน </a:t>
            </a:r>
            <a:r>
              <a:rPr lang="en-US" sz="4000" b="1" dirty="0" smtClean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 </a:t>
            </a:r>
            <a:r>
              <a:rPr lang="th-TH" sz="4000" b="1" dirty="0" smtClean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</a:t>
            </a:r>
            <a:r>
              <a:rPr lang="en-US" sz="4000" b="1" dirty="0" smtClean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17,391 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กก. ผลิตภัณฑ์ </a:t>
            </a:r>
            <a:r>
              <a:rPr lang="en-US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313 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กก.   </a:t>
            </a:r>
            <a:endParaRPr lang="th-TH" sz="4000" b="1" dirty="0" smtClean="0">
              <a:solidFill>
                <a:srgbClr val="235F6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smtClean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มูลค่า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การจำหน่าย  </a:t>
            </a:r>
            <a:r>
              <a:rPr lang="en-US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857,120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บาท มีคู่ค้าเจรจาธุรกิจ </a:t>
            </a:r>
            <a:r>
              <a:rPr lang="en-US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 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</p:txBody>
      </p:sp>
    </p:spTree>
    <p:extLst>
      <p:ext uri="{BB962C8B-B14F-4D97-AF65-F5344CB8AC3E}">
        <p14:creationId xmlns:p14="http://schemas.microsoft.com/office/powerpoint/2010/main" val="36309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571500"/>
            <a:ext cx="109728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6133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6000" b="1" kern="0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มาตรการที่4 ส่งเสริมการบริโภคผลไม้ภายในประเทศ</a:t>
            </a:r>
            <a:endParaRPr lang="en-US" sz="6000" b="1" kern="0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699" name="ตัวยึดเนื้อหา 3"/>
          <p:cNvSpPr>
            <a:spLocks noGrp="1"/>
          </p:cNvSpPr>
          <p:nvPr>
            <p:ph idx="1"/>
          </p:nvPr>
        </p:nvSpPr>
        <p:spPr>
          <a:xfrm>
            <a:off x="381001" y="1475169"/>
            <a:ext cx="11391900" cy="5429251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.โครง</a:t>
            </a:r>
            <a:r>
              <a:rPr lang="th-TH" sz="4000" b="1" dirty="0" err="1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การปชส</a:t>
            </a:r>
            <a:r>
              <a:rPr lang="en-US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การบริโภคผลไม้ภายในประเทศ (งบผ่านกรมส่งเสริมการเกษตร)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en-US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2.2 </a:t>
            </a:r>
            <a:r>
              <a:rPr lang="th-TH" sz="4000" b="1" dirty="0" err="1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ปชส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.การบริโภคผลไม้ ณ ศูนย์ </a:t>
            </a:r>
            <a:r>
              <a:rPr lang="en-US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OTOP 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จ.อุบลราชธานี  </a:t>
            </a:r>
            <a:endParaRPr lang="th-TH" sz="4000" b="1" dirty="0" smtClean="0">
              <a:solidFill>
                <a:srgbClr val="235F6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smtClean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ระหว่าง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en-US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21-23 </a:t>
            </a:r>
            <a:r>
              <a:rPr lang="th-TH" sz="4000" b="1" dirty="0" err="1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มิย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56  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มีกลุ่มเกษตรกรร่วมจำหน่ายผลผลิต  </a:t>
            </a:r>
            <a:endParaRPr lang="th-TH" sz="4000" b="1" dirty="0" smtClean="0">
              <a:solidFill>
                <a:srgbClr val="235F6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smtClean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จำนวน </a:t>
            </a:r>
            <a:r>
              <a:rPr lang="en-US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 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  ผลผลิต</a:t>
            </a:r>
            <a:r>
              <a:rPr lang="en-US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32,141 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กก.  ผลิตภัณฑ์ </a:t>
            </a:r>
            <a:r>
              <a:rPr lang="en-US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655 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กก. </a:t>
            </a:r>
            <a:endParaRPr lang="th-TH" sz="4000" b="1" dirty="0" smtClean="0">
              <a:solidFill>
                <a:srgbClr val="235F6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smtClean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มูลค่า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การจำหน่าย </a:t>
            </a:r>
            <a:r>
              <a:rPr lang="en-US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1,615,575 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 มีคู่ค้าเจรจาธุรกิจ </a:t>
            </a:r>
            <a:r>
              <a:rPr lang="en-US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</p:txBody>
      </p:sp>
    </p:spTree>
    <p:extLst>
      <p:ext uri="{BB962C8B-B14F-4D97-AF65-F5344CB8AC3E}">
        <p14:creationId xmlns:p14="http://schemas.microsoft.com/office/powerpoint/2010/main" val="401723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76251" y="476251"/>
            <a:ext cx="109728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6133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b="1" kern="0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723" name="ตัวยึดเนื้อหา 3"/>
          <p:cNvSpPr>
            <a:spLocks noGrp="1"/>
          </p:cNvSpPr>
          <p:nvPr>
            <p:ph idx="1"/>
          </p:nvPr>
        </p:nvSpPr>
        <p:spPr>
          <a:xfrm>
            <a:off x="476251" y="1238250"/>
            <a:ext cx="11239500" cy="5342854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None/>
            </a:pPr>
            <a:r>
              <a:rPr lang="th-TH" sz="4300" b="1" dirty="0">
                <a:solidFill>
                  <a:srgbClr val="045D9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การบริหารจัดการโครงการ งบประมาณ  800,000 บาท</a:t>
            </a:r>
          </a:p>
          <a:p>
            <a:pPr>
              <a:buFont typeface="Arial" panose="020B0604020202020204" pitchFamily="34" charset="0"/>
              <a:buNone/>
            </a:pPr>
            <a:r>
              <a:rPr lang="th-TH" sz="4300" b="1" dirty="0" smtClean="0">
                <a:solidFill>
                  <a:srgbClr val="045D9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4300" b="1" dirty="0" smtClean="0">
                <a:solidFill>
                  <a:srgbClr val="045D9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4300" b="1" dirty="0" smtClean="0">
                <a:solidFill>
                  <a:srgbClr val="045D9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ที่</a:t>
            </a:r>
            <a:r>
              <a:rPr lang="th-TH" sz="4300" b="1" dirty="0">
                <a:solidFill>
                  <a:srgbClr val="045D9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ทำการปกครอง  </a:t>
            </a:r>
            <a:r>
              <a:rPr lang="en-US" sz="4300" b="1" dirty="0">
                <a:solidFill>
                  <a:srgbClr val="045D9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30,000 </a:t>
            </a:r>
            <a:r>
              <a:rPr lang="th-TH" sz="4300" b="1" dirty="0">
                <a:solidFill>
                  <a:srgbClr val="045D9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    </a:t>
            </a:r>
            <a:endParaRPr lang="th-TH" sz="4300" b="1" dirty="0" smtClean="0">
              <a:solidFill>
                <a:srgbClr val="045D9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 typeface="Arial" panose="020B0604020202020204" pitchFamily="34" charset="0"/>
              <a:buNone/>
            </a:pPr>
            <a:r>
              <a:rPr lang="th-TH" sz="4300" b="1" dirty="0" smtClean="0">
                <a:solidFill>
                  <a:srgbClr val="045D9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4300" b="1" dirty="0" smtClean="0">
                <a:solidFill>
                  <a:srgbClr val="045D9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4300" b="1" dirty="0" smtClean="0">
                <a:solidFill>
                  <a:srgbClr val="045D9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300" b="1" dirty="0" err="1" smtClean="0">
                <a:solidFill>
                  <a:srgbClr val="045D9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สนง</a:t>
            </a:r>
            <a:r>
              <a:rPr lang="th-TH" sz="4300" b="1" dirty="0" smtClean="0">
                <a:solidFill>
                  <a:srgbClr val="045D9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4300" b="1" dirty="0">
                <a:solidFill>
                  <a:srgbClr val="045D9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พาณิชย์จังหวัด</a:t>
            </a:r>
            <a:r>
              <a:rPr lang="en-US" sz="4300" b="1" dirty="0">
                <a:solidFill>
                  <a:srgbClr val="045D9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49,230 </a:t>
            </a:r>
            <a:r>
              <a:rPr lang="th-TH" sz="4300" b="1" dirty="0">
                <a:solidFill>
                  <a:srgbClr val="045D9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pPr>
              <a:buFont typeface="Arial" panose="020B0604020202020204" pitchFamily="34" charset="0"/>
              <a:buNone/>
            </a:pPr>
            <a:r>
              <a:rPr lang="th-TH" sz="4300" b="1" dirty="0" smtClean="0">
                <a:solidFill>
                  <a:srgbClr val="045D9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4300" b="1" dirty="0" smtClean="0">
                <a:solidFill>
                  <a:srgbClr val="045D9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4300" b="1" dirty="0" smtClean="0">
                <a:solidFill>
                  <a:srgbClr val="045D9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300" b="1" dirty="0" err="1" smtClean="0">
                <a:solidFill>
                  <a:srgbClr val="045D9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สนง</a:t>
            </a:r>
            <a:r>
              <a:rPr lang="th-TH" sz="4300" b="1" dirty="0" smtClean="0">
                <a:solidFill>
                  <a:srgbClr val="045D9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4300" b="1" dirty="0">
                <a:solidFill>
                  <a:srgbClr val="045D9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เกษตรจังหวัด </a:t>
            </a:r>
            <a:r>
              <a:rPr lang="en-US" sz="4300" b="1" dirty="0">
                <a:solidFill>
                  <a:srgbClr val="045D9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150,000 </a:t>
            </a:r>
            <a:r>
              <a:rPr lang="th-TH" sz="4300" b="1" dirty="0">
                <a:solidFill>
                  <a:srgbClr val="045D9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 </a:t>
            </a:r>
            <a:endParaRPr lang="th-TH" sz="4300" b="1" dirty="0" smtClean="0">
              <a:solidFill>
                <a:srgbClr val="045D9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 typeface="Arial" panose="020B0604020202020204" pitchFamily="34" charset="0"/>
              <a:buNone/>
            </a:pPr>
            <a:r>
              <a:rPr lang="th-TH" sz="4300" b="1" dirty="0" smtClean="0">
                <a:solidFill>
                  <a:srgbClr val="045D9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4300" b="1" dirty="0" smtClean="0">
                <a:solidFill>
                  <a:srgbClr val="045D9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4300" b="1" dirty="0" smtClean="0">
                <a:solidFill>
                  <a:srgbClr val="045D9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300" b="1" dirty="0" err="1" smtClean="0">
                <a:solidFill>
                  <a:srgbClr val="045D9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คพจ</a:t>
            </a:r>
            <a:r>
              <a:rPr lang="en-US" sz="4300" b="1" dirty="0">
                <a:solidFill>
                  <a:srgbClr val="045D9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368,900 </a:t>
            </a:r>
            <a:r>
              <a:rPr lang="th-TH" sz="4300" b="1" dirty="0">
                <a:solidFill>
                  <a:srgbClr val="045D9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 </a:t>
            </a:r>
          </a:p>
          <a:p>
            <a:pPr>
              <a:buFont typeface="Arial" panose="020B0604020202020204" pitchFamily="34" charset="0"/>
              <a:buNone/>
            </a:pPr>
            <a:r>
              <a:rPr lang="th-TH" sz="4300" b="1" dirty="0" smtClean="0">
                <a:solidFill>
                  <a:srgbClr val="045D9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									รวม  </a:t>
            </a:r>
            <a:r>
              <a:rPr lang="en-US" sz="4300" b="1" dirty="0">
                <a:solidFill>
                  <a:srgbClr val="045D9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598,130 </a:t>
            </a:r>
            <a:r>
              <a:rPr lang="th-TH" sz="4300" b="1" dirty="0">
                <a:solidFill>
                  <a:srgbClr val="045D9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  </a:t>
            </a:r>
          </a:p>
          <a:p>
            <a:pPr>
              <a:buFont typeface="Arial" panose="020B0604020202020204" pitchFamily="34" charset="0"/>
              <a:buNone/>
            </a:pPr>
            <a:r>
              <a:rPr lang="th-TH" sz="4300" b="1" dirty="0" smtClean="0">
                <a:solidFill>
                  <a:srgbClr val="045D9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								คงเหลือ </a:t>
            </a:r>
            <a:r>
              <a:rPr lang="en-US" sz="4300" b="1" dirty="0">
                <a:solidFill>
                  <a:srgbClr val="045D9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201,870 </a:t>
            </a:r>
            <a:r>
              <a:rPr lang="th-TH" sz="4300" b="1" dirty="0">
                <a:solidFill>
                  <a:srgbClr val="045D9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  <a:p>
            <a:pPr>
              <a:buFont typeface="Arial" panose="020B0604020202020204" pitchFamily="34" charset="0"/>
              <a:buNone/>
            </a:pP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</a:t>
            </a:r>
            <a:endParaRPr lang="th-TH" sz="4800" b="1" dirty="0">
              <a:solidFill>
                <a:srgbClr val="235F6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381000"/>
            <a:ext cx="1097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th-TH" sz="6133" b="1" kern="0" dirty="0">
                <a:solidFill>
                  <a:srgbClr val="235F6F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r>
              <a:rPr lang="th-TH" sz="5867" b="1" kern="0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มาตรการสนับสนุน</a:t>
            </a:r>
            <a:endParaRPr lang="en-US" sz="5867" b="1" kern="0" dirty="0">
              <a:solidFill>
                <a:srgbClr val="7030A0"/>
              </a:solidFill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283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บริหารจัดการไม้ผล56\ภาพปชส.ผลไม้\นครสวรรค์\DSC_029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85751"/>
            <a:ext cx="8477251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5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018620" y="229710"/>
            <a:ext cx="8590208" cy="4104456"/>
          </a:xfrm>
        </p:spPr>
        <p:txBody>
          <a:bodyPr>
            <a:normAutofit fontScale="90000"/>
          </a:bodyPr>
          <a:lstStyle/>
          <a:p>
            <a:pPr marL="182880"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th-TH" dirty="0" smtClean="0">
                <a:solidFill>
                  <a:srgbClr val="0000FF"/>
                </a:solidFill>
              </a:rPr>
              <a:t/>
            </a:r>
            <a:br>
              <a:rPr lang="th-TH" dirty="0" smtClean="0">
                <a:solidFill>
                  <a:srgbClr val="0000FF"/>
                </a:solidFill>
              </a:rPr>
            </a:br>
            <a:r>
              <a:rPr lang="th-TH" sz="6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โครงการแก้ไขปัญหาผลไม้ภาคตะวันออก</a:t>
            </a:r>
            <a:br>
              <a:rPr lang="th-TH" sz="6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จังหวัดระยอง </a:t>
            </a:r>
            <a:r>
              <a:rPr lang="th-TH" sz="6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2556</a:t>
            </a:r>
          </a:p>
        </p:txBody>
      </p:sp>
    </p:spTree>
    <p:extLst>
      <p:ext uri="{BB962C8B-B14F-4D97-AF65-F5344CB8AC3E}">
        <p14:creationId xmlns:p14="http://schemas.microsoft.com/office/powerpoint/2010/main" val="50795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2381250" y="2340844"/>
            <a:ext cx="8001000" cy="209232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</a:pPr>
            <a:r>
              <a:rPr lang="th-TH" sz="4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ประชาสัมพันธ์ / ตรวจสอบคุณภาพตามหลักการกรมวิชาการเกษตร</a:t>
            </a:r>
          </a:p>
          <a:p>
            <a:pPr eaLnBrk="1" hangingPunct="1">
              <a:buFontTx/>
              <a:buNone/>
            </a:pPr>
            <a:r>
              <a:rPr lang="th-TH" sz="4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- พบทุเรียนอ่อน 3 ราย ว่ากล่าวตักเตือน ทำลายผลอ่อนโดยการพ่นสี</a:t>
            </a:r>
          </a:p>
          <a:p>
            <a:pPr eaLnBrk="1" hangingPunct="1">
              <a:buFontTx/>
              <a:buNone/>
            </a:pPr>
            <a:r>
              <a:rPr lang="th-TH" sz="4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- จัดทำบันทึกจับกุม 2 ราย ส่งดำเนินคดี กรณีทุเรียนด้อยคุณภาพ(อ่อน) 468 กิโลกรัม และ 4,100 กิโลกรัม          </a:t>
            </a:r>
            <a:r>
              <a:rPr lang="th-TH" b="1" dirty="0" smtClean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                                  </a:t>
            </a:r>
            <a:r>
              <a:rPr lang="th-TH" dirty="0" smtClean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  </a:t>
            </a:r>
            <a:r>
              <a:rPr lang="en-US" dirty="0" smtClean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                                                               </a:t>
            </a:r>
          </a:p>
          <a:p>
            <a:pPr eaLnBrk="1" hangingPunct="1"/>
            <a:endParaRPr lang="en-US" dirty="0" smtClean="0">
              <a:solidFill>
                <a:srgbClr val="0000FF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0000FF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2763838" y="3592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h-TH" sz="1800"/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6796088" y="3592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h-TH" sz="180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381250" y="1664880"/>
            <a:ext cx="2571750" cy="642938"/>
          </a:xfrm>
          <a:prstGeom prst="rect">
            <a:avLst/>
          </a:prstGeom>
          <a:solidFill>
            <a:srgbClr val="CCFFFF"/>
          </a:solidFill>
          <a:ln>
            <a:solidFill>
              <a:srgbClr val="FF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th-TH" sz="3500" b="1" kern="0" dirty="0">
                <a:solidFill>
                  <a:srgbClr val="660066"/>
                </a:solidFill>
                <a:latin typeface="Angsana New" pitchFamily="18" charset="-34"/>
                <a:cs typeface="Angsana New" pitchFamily="18" charset="-34"/>
              </a:rPr>
              <a:t>ผลการดำเนินงาน</a:t>
            </a:r>
            <a:endParaRPr lang="en-US" sz="3500" kern="0" dirty="0">
              <a:solidFill>
                <a:srgbClr val="660066"/>
              </a:solidFill>
            </a:endParaRP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7824788" y="115888"/>
            <a:ext cx="2417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h-TH" sz="2000">
                <a:cs typeface="TH SarabunIT๙" panose="020B0500040200020003" pitchFamily="34" charset="-34"/>
              </a:rPr>
              <a:t>กลุ่มส่งเสริมและพัฒนาการผลิต</a:t>
            </a:r>
          </a:p>
        </p:txBody>
      </p:sp>
      <p:pic>
        <p:nvPicPr>
          <p:cNvPr id="61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1" y="88901"/>
            <a:ext cx="5000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381250" y="4351044"/>
            <a:ext cx="3607425" cy="642938"/>
          </a:xfrm>
          <a:prstGeom prst="rect">
            <a:avLst/>
          </a:prstGeom>
          <a:solidFill>
            <a:srgbClr val="CCFFFF"/>
          </a:solidFill>
          <a:ln>
            <a:solidFill>
              <a:srgbClr val="FF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th-TH" sz="3600" b="1" dirty="0">
                <a:solidFill>
                  <a:srgbClr val="660066"/>
                </a:solidFill>
                <a:latin typeface="TH SarabunIT๙" pitchFamily="34" charset="-34"/>
                <a:cs typeface="TH SarabunIT๙" pitchFamily="34" charset="-34"/>
              </a:rPr>
              <a:t>การเบิกจ่ายงบประมาณ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381250" y="5078058"/>
            <a:ext cx="77866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th-TH" sz="3200" b="1" kern="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- </a:t>
            </a:r>
            <a:r>
              <a:rPr lang="th-TH" sz="3200" b="1" kern="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งบประมาณค่าใช้จ่ายชุดปฏิบัติงาน 8 ทีม 240,000 บาท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th-TH" sz="3200" b="1" kern="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- เบิกจ่าย 224,094 บาท คงเหลือ 15,906 บาท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kern="0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381250" y="705447"/>
            <a:ext cx="5113748" cy="633503"/>
          </a:xfrm>
          <a:prstGeom prst="rect">
            <a:avLst/>
          </a:prstGeom>
          <a:solidFill>
            <a:srgbClr val="CCFFFF"/>
          </a:solidFill>
          <a:ln>
            <a:solidFill>
              <a:srgbClr val="FF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500" b="1" kern="0" dirty="0" smtClean="0">
                <a:solidFill>
                  <a:srgbClr val="660066"/>
                </a:solidFill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3500" b="1" kern="0" dirty="0" smtClean="0">
                <a:solidFill>
                  <a:srgbClr val="660066"/>
                </a:solidFill>
                <a:latin typeface="Angsana New" pitchFamily="18" charset="-34"/>
                <a:cs typeface="Angsana New" pitchFamily="18" charset="-34"/>
              </a:rPr>
              <a:t>มาตรการบริหารจัดการคุณภาพผลผลิต</a:t>
            </a:r>
            <a:endParaRPr lang="en-US" sz="3500" kern="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2763838" y="3592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h-TH" sz="1800"/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6796088" y="3592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h-TH" sz="180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67250" y="642939"/>
            <a:ext cx="2857500" cy="1000125"/>
          </a:xfrm>
          <a:prstGeom prst="rect">
            <a:avLst/>
          </a:prstGeom>
          <a:solidFill>
            <a:srgbClr val="CCFFFF"/>
          </a:solidFill>
          <a:ln>
            <a:solidFill>
              <a:srgbClr val="FF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th-TH" sz="5000" b="1" kern="0" dirty="0">
                <a:solidFill>
                  <a:srgbClr val="660066"/>
                </a:solidFill>
                <a:latin typeface="Angsana New" pitchFamily="18" charset="-34"/>
                <a:cs typeface="Angsana New" pitchFamily="18" charset="-34"/>
              </a:rPr>
              <a:t>สุ่มตรวจทุเรียน</a:t>
            </a:r>
            <a:endParaRPr lang="en-US" sz="5000" kern="0" dirty="0">
              <a:solidFill>
                <a:srgbClr val="660066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824788" y="115888"/>
            <a:ext cx="2417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h-TH" sz="2000">
                <a:cs typeface="TH SarabunIT๙" panose="020B0500040200020003" pitchFamily="34" charset="-34"/>
              </a:rPr>
              <a:t>กลุ่มส่งเสริมและพัฒนาการผลิต</a:t>
            </a:r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1" y="88901"/>
            <a:ext cx="5000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D:\IMG_88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000250"/>
            <a:ext cx="5429250" cy="4071938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2763838" y="3592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h-TH" sz="1800"/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6796088" y="3592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h-TH" sz="1800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7824788" y="115888"/>
            <a:ext cx="2417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h-TH" sz="2000">
                <a:cs typeface="TH SarabunIT๙" panose="020B0500040200020003" pitchFamily="34" charset="-34"/>
              </a:rPr>
              <a:t>กลุ่มส่งเสริมและพัฒนาการผลิต</a:t>
            </a: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1" y="88901"/>
            <a:ext cx="5000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 descr="D:\IMG_88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054101"/>
            <a:ext cx="6786563" cy="508952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55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074891" y="0"/>
            <a:ext cx="8590208" cy="4104456"/>
          </a:xfrm>
        </p:spPr>
        <p:txBody>
          <a:bodyPr>
            <a:normAutofit fontScale="90000"/>
          </a:bodyPr>
          <a:lstStyle/>
          <a:p>
            <a:pPr marL="182880"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th-TH" dirty="0" smtClean="0">
                <a:solidFill>
                  <a:srgbClr val="0000FF"/>
                </a:solidFill>
              </a:rPr>
              <a:t/>
            </a:r>
            <a:br>
              <a:rPr lang="th-TH" dirty="0" smtClean="0">
                <a:solidFill>
                  <a:srgbClr val="0000FF"/>
                </a:solidFill>
              </a:rPr>
            </a:br>
            <a:r>
              <a:rPr lang="th-TH" sz="6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โครงการแก้ไขปัญหาผลไม้ภาคตะวันออก</a:t>
            </a:r>
            <a:br>
              <a:rPr lang="th-TH" sz="6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จังหวัดจันทบุรี </a:t>
            </a:r>
            <a:r>
              <a:rPr lang="th-TH" sz="6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2556</a:t>
            </a:r>
          </a:p>
        </p:txBody>
      </p:sp>
    </p:spTree>
    <p:extLst>
      <p:ext uri="{BB962C8B-B14F-4D97-AF65-F5344CB8AC3E}">
        <p14:creationId xmlns:p14="http://schemas.microsoft.com/office/powerpoint/2010/main" val="39979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2381250" y="2071689"/>
            <a:ext cx="8385488" cy="128587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th-TH" sz="3200" b="1" dirty="0" smtClean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สนับสนุนเงินจ่ายขาดเป็นค่าบริหารจัดการผลผลิตอัตรา 2.50 บาท</a:t>
            </a:r>
          </a:p>
          <a:p>
            <a:pPr eaLnBrk="1" hangingPunct="1">
              <a:buFontTx/>
              <a:buNone/>
            </a:pP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ต่อกิโลกรัม เป้าหมาย 11,000 ตัน งบประมาณ 27,500,000 บาท</a:t>
            </a:r>
          </a:p>
          <a:p>
            <a:pPr eaLnBrk="1" hangingPunct="1">
              <a:buFontTx/>
              <a:buNone/>
            </a:pPr>
            <a:endParaRPr lang="en-US" sz="3200" dirty="0" smtClean="0">
              <a:solidFill>
                <a:srgbClr val="0000FF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eaLnBrk="1" hangingPunct="1"/>
            <a:endParaRPr lang="en-US" dirty="0" smtClean="0">
              <a:solidFill>
                <a:srgbClr val="0000FF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0000FF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2763838" y="43783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h-TH" sz="1800"/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6796088" y="43783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h-TH" sz="180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381250" y="785814"/>
            <a:ext cx="7429500" cy="1214437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>
              <a:spcBef>
                <a:spcPts val="600"/>
              </a:spcBef>
              <a:defRPr/>
            </a:pPr>
            <a:r>
              <a:rPr lang="th-TH" sz="4000" b="1" kern="0" dirty="0">
                <a:solidFill>
                  <a:srgbClr val="660066"/>
                </a:solidFill>
                <a:latin typeface="Angsana New" pitchFamily="18" charset="-34"/>
                <a:cs typeface="Angsana New" pitchFamily="18" charset="-34"/>
              </a:rPr>
              <a:t>2. มาตรการกระจายผลผลิตออกนอกแหล่งผลิต  </a:t>
            </a:r>
          </a:p>
          <a:p>
            <a:pPr marL="342900" indent="-342900" algn="ctr">
              <a:spcBef>
                <a:spcPts val="600"/>
              </a:spcBef>
              <a:defRPr/>
            </a:pPr>
            <a:r>
              <a:rPr lang="th-TH" sz="3500" b="1" kern="0" dirty="0">
                <a:solidFill>
                  <a:srgbClr val="660066"/>
                </a:solidFill>
                <a:latin typeface="Angsana New" pitchFamily="18" charset="-34"/>
                <a:cs typeface="Angsana New" pitchFamily="18" charset="-34"/>
              </a:rPr>
              <a:t>   (สำนักงานพาณิชย์จังหวัดระยอง/</a:t>
            </a:r>
            <a:r>
              <a:rPr lang="th-TH" sz="3500" b="1" kern="0" dirty="0" err="1">
                <a:solidFill>
                  <a:srgbClr val="660066"/>
                </a:solidFill>
                <a:latin typeface="Angsana New" pitchFamily="18" charset="-34"/>
                <a:cs typeface="Angsana New" pitchFamily="18" charset="-34"/>
              </a:rPr>
              <a:t>คพจ.</a:t>
            </a:r>
            <a:r>
              <a:rPr lang="th-TH" sz="3500" b="1" kern="0" dirty="0">
                <a:solidFill>
                  <a:srgbClr val="660066"/>
                </a:solidFill>
                <a:latin typeface="Angsana New" pitchFamily="18" charset="-34"/>
                <a:cs typeface="Angsana New" pitchFamily="18" charset="-34"/>
              </a:rPr>
              <a:t>ระยอง)</a:t>
            </a:r>
            <a:endParaRPr lang="en-US" sz="3500" kern="0" dirty="0">
              <a:solidFill>
                <a:srgbClr val="660066"/>
              </a:solidFill>
            </a:endParaRP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7824788" y="115888"/>
            <a:ext cx="2417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h-TH" sz="2000">
                <a:cs typeface="TH SarabunIT๙" panose="020B0500040200020003" pitchFamily="34" charset="-34"/>
              </a:rPr>
              <a:t>กลุ่มส่งเสริมและพัฒนาการผลิต</a:t>
            </a:r>
          </a:p>
        </p:txBody>
      </p:sp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1" y="88901"/>
            <a:ext cx="5000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24125" y="3357564"/>
            <a:ext cx="2571750" cy="642937"/>
          </a:xfrm>
          <a:prstGeom prst="rect">
            <a:avLst/>
          </a:prstGeom>
          <a:solidFill>
            <a:srgbClr val="FFCCFF"/>
          </a:solidFill>
          <a:ln>
            <a:solidFill>
              <a:srgbClr val="0000FF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th-TH" sz="3600" b="1" dirty="0">
                <a:solidFill>
                  <a:srgbClr val="009900"/>
                </a:solidFill>
                <a:latin typeface="TH SarabunIT๙" pitchFamily="34" charset="-34"/>
                <a:cs typeface="TH SarabunIT๙" pitchFamily="34" charset="-34"/>
              </a:rPr>
              <a:t>ผลการดำเนินงาน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381251" y="4000500"/>
            <a:ext cx="75723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th-TH" sz="3200" b="1" kern="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- ค่าบริหารจัดการ  ผู้รวบรวมจำนวน  18 กลุ่ม                                                               - มังคุด 4,682,640 กก.    เป็นเงิน  11,706,600 บาท                 - ลองกอง  10,400  กก.    เป็นเงิน         26,000 บาท</a:t>
            </a:r>
            <a:br>
              <a:rPr lang="th-TH" sz="3200" b="1" kern="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kern="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รวมเป็นเงิน  11,732,600 บาท</a:t>
            </a:r>
            <a:br>
              <a:rPr lang="th-TH" sz="3200" b="1" kern="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kern="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วงเงินคงเหลือ  15,767,400 บาท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th-TH" sz="3200" kern="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200" kern="0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161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2906713" y="47767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h-TH" sz="1800"/>
          </a:p>
        </p:txBody>
      </p:sp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6938963" y="47767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h-TH" sz="180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24125" y="1184275"/>
            <a:ext cx="6929438" cy="958850"/>
          </a:xfrm>
          <a:prstGeom prst="rect">
            <a:avLst/>
          </a:prstGeom>
          <a:solidFill>
            <a:srgbClr val="99FFCC"/>
          </a:solidFill>
          <a:ln>
            <a:solidFill>
              <a:srgbClr val="FF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th-TH" sz="3500" b="1" kern="0" dirty="0">
                <a:solidFill>
                  <a:srgbClr val="660066"/>
                </a:solidFill>
                <a:latin typeface="Angsana New" pitchFamily="18" charset="-34"/>
                <a:cs typeface="Angsana New" pitchFamily="18" charset="-34"/>
              </a:rPr>
              <a:t>3. มาตรการประชาสัมพันธ์และส่งเสริมการบริโภคผลไม้</a:t>
            </a:r>
            <a:endParaRPr lang="en-US" sz="3500" kern="0" dirty="0">
              <a:solidFill>
                <a:srgbClr val="660066"/>
              </a:solidFill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824788" y="115888"/>
            <a:ext cx="2417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h-TH" sz="2000">
                <a:cs typeface="TH SarabunIT๙" panose="020B0500040200020003" pitchFamily="34" charset="-34"/>
              </a:rPr>
              <a:t>กลุ่มส่งเสริมและพัฒนาการผลิต</a:t>
            </a:r>
          </a:p>
        </p:txBody>
      </p:sp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1" y="88901"/>
            <a:ext cx="5000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524126" y="4143376"/>
            <a:ext cx="7572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th-TH" sz="3200" b="1" kern="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th-TH" sz="3200" b="1" kern="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- ประชาสัมพันธ์และส่งเสริมการบริโภคกับคู่จังหวัด 2 จังหวัด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th-TH" sz="3200" b="1" kern="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อุดรธานีและมุกดาหาร งบประมาณ 1,600,000 บาท</a:t>
            </a:r>
            <a:endParaRPr lang="en-US" sz="3200" kern="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th-TH" sz="3200" kern="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200" kern="0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1" name="วงรี 10"/>
          <p:cNvSpPr/>
          <p:nvPr/>
        </p:nvSpPr>
        <p:spPr>
          <a:xfrm>
            <a:off x="2452689" y="2428876"/>
            <a:ext cx="1857375" cy="1928813"/>
          </a:xfrm>
          <a:prstGeom prst="ellipse">
            <a:avLst/>
          </a:prstGeom>
          <a:solidFill>
            <a:srgbClr val="99FFCC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rgbClr val="660066"/>
                </a:solidFill>
                <a:latin typeface="TH SarabunIT๙" pitchFamily="34" charset="-34"/>
                <a:cs typeface="TH SarabunIT๙" pitchFamily="34" charset="-34"/>
              </a:rPr>
              <a:t>ระยอง</a:t>
            </a:r>
          </a:p>
        </p:txBody>
      </p:sp>
      <p:sp>
        <p:nvSpPr>
          <p:cNvPr id="12" name="วงรี 11"/>
          <p:cNvSpPr/>
          <p:nvPr/>
        </p:nvSpPr>
        <p:spPr>
          <a:xfrm>
            <a:off x="5167313" y="2327275"/>
            <a:ext cx="1714500" cy="1601788"/>
          </a:xfrm>
          <a:prstGeom prst="ellipse">
            <a:avLst/>
          </a:prstGeom>
          <a:solidFill>
            <a:srgbClr val="FFCCFF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500" b="1" dirty="0">
                <a:solidFill>
                  <a:srgbClr val="660066"/>
                </a:solidFill>
                <a:latin typeface="TH SarabunIT๙" pitchFamily="34" charset="-34"/>
                <a:cs typeface="TH SarabunIT๙" pitchFamily="34" charset="-34"/>
              </a:rPr>
              <a:t>อุดรธานี</a:t>
            </a:r>
          </a:p>
        </p:txBody>
      </p:sp>
      <p:sp>
        <p:nvSpPr>
          <p:cNvPr id="13" name="วงรี 12"/>
          <p:cNvSpPr/>
          <p:nvPr/>
        </p:nvSpPr>
        <p:spPr>
          <a:xfrm>
            <a:off x="7810500" y="2571750"/>
            <a:ext cx="2000250" cy="2000250"/>
          </a:xfrm>
          <a:prstGeom prst="ellipse">
            <a:avLst/>
          </a:prstGeom>
          <a:solidFill>
            <a:srgbClr val="00B0F0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500" b="1" dirty="0">
                <a:solidFill>
                  <a:srgbClr val="660066"/>
                </a:solidFill>
                <a:latin typeface="TH SarabunIT๙" pitchFamily="34" charset="-34"/>
                <a:cs typeface="TH SarabunIT๙" pitchFamily="34" charset="-34"/>
              </a:rPr>
              <a:t>มุกดาหาร</a:t>
            </a:r>
          </a:p>
        </p:txBody>
      </p:sp>
      <p:sp>
        <p:nvSpPr>
          <p:cNvPr id="14" name="ลูกศรขวา 13"/>
          <p:cNvSpPr/>
          <p:nvPr/>
        </p:nvSpPr>
        <p:spPr>
          <a:xfrm>
            <a:off x="4524376" y="2714626"/>
            <a:ext cx="428625" cy="500063"/>
          </a:xfrm>
          <a:prstGeom prst="rightArrow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5" name="ลูกศรขวา 14"/>
          <p:cNvSpPr/>
          <p:nvPr/>
        </p:nvSpPr>
        <p:spPr>
          <a:xfrm>
            <a:off x="4595813" y="4071938"/>
            <a:ext cx="2857500" cy="500062"/>
          </a:xfrm>
          <a:prstGeom prst="rightArrow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81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2763838" y="43783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h-TH" sz="1800"/>
          </a:p>
        </p:txBody>
      </p:sp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6796088" y="43783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h-TH" sz="1800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7824788" y="115888"/>
            <a:ext cx="2417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h-TH" sz="2000">
                <a:cs typeface="TH SarabunIT๙" panose="020B0500040200020003" pitchFamily="34" charset="-34"/>
              </a:rPr>
              <a:t>กลุ่มส่งเสริมและพัฒนาการผลิต</a:t>
            </a: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1" y="88901"/>
            <a:ext cx="5000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381250" y="1071564"/>
            <a:ext cx="2571750" cy="642937"/>
          </a:xfrm>
          <a:prstGeom prst="rect">
            <a:avLst/>
          </a:prstGeom>
          <a:solidFill>
            <a:srgbClr val="FFCCFF"/>
          </a:solidFill>
          <a:ln>
            <a:solidFill>
              <a:srgbClr val="0000FF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th-TH" sz="3600" b="1" dirty="0">
                <a:solidFill>
                  <a:srgbClr val="009900"/>
                </a:solidFill>
                <a:latin typeface="TH SarabunIT๙" pitchFamily="34" charset="-34"/>
                <a:cs typeface="TH SarabunIT๙" pitchFamily="34" charset="-34"/>
              </a:rPr>
              <a:t>ผลการดำเนินงาน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166939" y="2071688"/>
            <a:ext cx="881874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th-TH" sz="3200" b="1" u="sng" kern="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1</a:t>
            </a:r>
            <a:r>
              <a:rPr lang="th-TH" sz="3200" b="1" kern="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วันที่ 7-9 มิถุนายน 2556 ณ ห้างสรรพสินค้า</a:t>
            </a:r>
            <a:r>
              <a:rPr lang="th-TH" sz="3200" b="1" kern="0" dirty="0" err="1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บิ๊ก</a:t>
            </a:r>
            <a:r>
              <a:rPr lang="th-TH" sz="3200" b="1" kern="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ซี </a:t>
            </a:r>
            <a:endParaRPr lang="th-TH" sz="3200" b="1" kern="0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th-TH" sz="3200" b="1" kern="0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  ซูเปอร์เซน</a:t>
            </a:r>
            <a:r>
              <a:rPr lang="th-TH" sz="3200" b="1" kern="0" dirty="0" err="1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เตอร์</a:t>
            </a:r>
            <a:r>
              <a:rPr lang="th-TH" sz="3200" b="1" kern="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สาขานาดี อำเภอเมือง จังหวัดอุดรธานี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th-TH" sz="3200" b="1" u="sng" kern="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</a:t>
            </a:r>
            <a:r>
              <a:rPr lang="th-TH" sz="3200" b="1" kern="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จำหน่ายผลไม้คุณภาพ แข่งขันการกินผลไม้ ชิมฟรีผลไม้ดี</a:t>
            </a:r>
            <a:br>
              <a:rPr lang="th-TH" sz="3200" b="1" kern="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kern="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เมืองระยอง  การเจรจาการค้า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th-TH" sz="3200" b="1" kern="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3200" b="1" kern="0" dirty="0">
                <a:solidFill>
                  <a:srgbClr val="CC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กลุ่มเกษตรกรเข้าร่วมจำหน่าย 5 อำเภอ 19 กลุ่ม รายได้จากการจำหน่ายผลไม้ 1,261,785 บาท และเจรจาการค้า 56,000 บาท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th-TH" sz="3200" b="1" kern="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th-TH" sz="3200" b="1" kern="0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th-TH" sz="3200" kern="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200" kern="0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676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2763838" y="43783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h-TH" sz="1800"/>
          </a:p>
        </p:txBody>
      </p:sp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6796088" y="43783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h-TH" sz="1800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7824788" y="115888"/>
            <a:ext cx="2417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h-TH" sz="2000">
                <a:cs typeface="TH SarabunIT๙" panose="020B0500040200020003" pitchFamily="34" charset="-34"/>
              </a:rPr>
              <a:t>กลุ่มส่งเสริมและพัฒนาการผลิต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1" y="88901"/>
            <a:ext cx="5000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952626" y="1143000"/>
            <a:ext cx="87153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th-TH" sz="3200" b="1" u="sng" kern="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2</a:t>
            </a:r>
            <a:r>
              <a:rPr lang="th-TH" sz="3200" b="1" kern="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วันที่ 14-16 มิถุนายน 2556 ณ หน้าศาลากลางจังหวัดมุกดาหาร</a:t>
            </a:r>
            <a:br>
              <a:rPr lang="th-TH" sz="3200" b="1" kern="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kern="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อำเภอเมือง จังหวัดมุกดาหาร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th-TH" sz="3200" b="1" u="sng" kern="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</a:t>
            </a:r>
            <a:r>
              <a:rPr lang="th-TH" sz="3200" b="1" kern="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จำหน่ายผลไม้คุณภาพ แข่งขันการกินผลไม้ ชิมฟรีผลไม้ดี</a:t>
            </a:r>
            <a:br>
              <a:rPr lang="th-TH" sz="3200" b="1" kern="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kern="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เมืองระยอง  การเจรจาการค้า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th-TH" sz="3200" b="1" kern="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200" b="1" kern="0" dirty="0">
                <a:solidFill>
                  <a:srgbClr val="66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เกษตรกรเข้าร่วมจำหน่าย 6 อำเภอ 20 กลุ่ม รายได้จากการจำหน่าย</a:t>
            </a:r>
            <a:br>
              <a:rPr lang="th-TH" sz="3200" b="1" kern="0" dirty="0">
                <a:solidFill>
                  <a:srgbClr val="66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kern="0" dirty="0">
                <a:solidFill>
                  <a:srgbClr val="66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ผลไม้ 2,448,300 บาท และเจรจาการค้า 24,000 บาท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th-TH" sz="3200" b="1" kern="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th-TH" sz="3600" b="1" kern="0" dirty="0">
                <a:solidFill>
                  <a:srgbClr val="0099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600" b="1" kern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 2 ครั้ง จำหน่ายผลไม้ คิดเป็นมูลค่า 3,710,085 บาท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th-TH" sz="3600" b="1" kern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และ เจรจาการค้า รวม 80,000 บาท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th-TH" sz="3200" b="1" kern="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th-TH" sz="3200" b="1" kern="0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th-TH" sz="3200" kern="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200" kern="0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48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2906713" y="47767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h-TH" sz="1800"/>
          </a:p>
        </p:txBody>
      </p:sp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6938963" y="47767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h-TH" sz="180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38376" y="714376"/>
            <a:ext cx="7358063" cy="714375"/>
          </a:xfrm>
          <a:prstGeom prst="rect">
            <a:avLst/>
          </a:prstGeom>
          <a:solidFill>
            <a:srgbClr val="CCFFFF"/>
          </a:solidFill>
          <a:ln>
            <a:solidFill>
              <a:srgbClr val="FF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th-TH" sz="3500" b="1" kern="0" dirty="0">
                <a:solidFill>
                  <a:srgbClr val="66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ค่าบริหารจัดการโครงการฯ จังหวัดระยอง</a:t>
            </a:r>
            <a:endParaRPr lang="en-US" sz="3500" kern="0" dirty="0">
              <a:solidFill>
                <a:srgbClr val="66006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824788" y="115888"/>
            <a:ext cx="2417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h-TH" sz="2000">
                <a:cs typeface="TH SarabunIT๙" panose="020B0500040200020003" pitchFamily="34" charset="-34"/>
              </a:rPr>
              <a:t>กลุ่มส่งเสริมและพัฒนาการผลิต</a:t>
            </a:r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1" y="88901"/>
            <a:ext cx="5000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381250" y="1500188"/>
            <a:ext cx="7786688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th-TH" sz="3200" b="1" kern="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  500,000 บาท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th-TH" sz="3200" b="1" kern="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4.1 ลำนักงานเกษตรจังหวัดระยอง/อำเภอ 300,000 บาท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th-TH" sz="3200" b="1" kern="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4.2 สำนักงานพาณิชย์จังหวัดระยอง 200,000 บาท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th-TH" sz="3200" b="1" kern="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th-TH" sz="1500" b="1" kern="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th-TH" sz="3200" b="1" kern="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4.1 สำนักงานเกษตรจังหวัด/อำเภอ เบิกจ่ายแล้ว 92,680 บาท </a:t>
            </a:r>
            <a:br>
              <a:rPr lang="th-TH" sz="3200" b="1" kern="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kern="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คงเหลือ 207,320 บาท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th-TH" sz="3200" b="1" kern="0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4.2 สำนักงานพาณิชย์จังหวัดระยอง เบิกจ่ายแล้ว 108,145 บาท คงเหลือ 91,855 บาท</a:t>
            </a:r>
            <a:endParaRPr lang="en-US" sz="3200" kern="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th-TH" sz="3200" kern="0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3200" kern="0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204568" y="3429000"/>
            <a:ext cx="2985618" cy="642938"/>
          </a:xfrm>
          <a:prstGeom prst="rect">
            <a:avLst/>
          </a:prstGeom>
          <a:solidFill>
            <a:srgbClr val="FFCCFF"/>
          </a:solidFill>
          <a:ln>
            <a:solidFill>
              <a:srgbClr val="0000FF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th-TH" sz="3600" b="1" kern="0" dirty="0">
                <a:solidFill>
                  <a:srgbClr val="009900"/>
                </a:solidFill>
                <a:latin typeface="TH SarabunIT๙" pitchFamily="34" charset="-34"/>
                <a:cs typeface="TH SarabunIT๙" pitchFamily="34" charset="-34"/>
              </a:rPr>
              <a:t>ผลการเบิกจ่าย</a:t>
            </a:r>
          </a:p>
        </p:txBody>
      </p:sp>
    </p:spTree>
    <p:extLst>
      <p:ext uri="{BB962C8B-B14F-4D97-AF65-F5344CB8AC3E}">
        <p14:creationId xmlns:p14="http://schemas.microsoft.com/office/powerpoint/2010/main" val="112289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004553" y="623605"/>
            <a:ext cx="8590208" cy="4104456"/>
          </a:xfrm>
        </p:spPr>
        <p:txBody>
          <a:bodyPr>
            <a:normAutofit fontScale="90000"/>
          </a:bodyPr>
          <a:lstStyle/>
          <a:p>
            <a:pPr marL="182880"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th-TH" dirty="0" smtClean="0">
                <a:solidFill>
                  <a:srgbClr val="0000FF"/>
                </a:solidFill>
              </a:rPr>
              <a:t/>
            </a:r>
            <a:br>
              <a:rPr lang="th-TH" dirty="0" smtClean="0">
                <a:solidFill>
                  <a:srgbClr val="0000FF"/>
                </a:solidFill>
              </a:rPr>
            </a:br>
            <a:r>
              <a:rPr lang="th-TH" sz="6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โครงการแก้ไขปัญหาผลไม้ภาคตะวันออก</a:t>
            </a:r>
            <a:br>
              <a:rPr lang="th-TH" sz="6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จังหวัดตราด ปี 2556</a:t>
            </a:r>
          </a:p>
        </p:txBody>
      </p:sp>
    </p:spTree>
    <p:extLst>
      <p:ext uri="{BB962C8B-B14F-4D97-AF65-F5344CB8AC3E}">
        <p14:creationId xmlns:p14="http://schemas.microsoft.com/office/powerpoint/2010/main" val="17985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สี่เหลี่ยมผืนผ้า 1"/>
          <p:cNvSpPr>
            <a:spLocks noChangeArrowheads="1"/>
          </p:cNvSpPr>
          <p:nvPr/>
        </p:nvSpPr>
        <p:spPr bwMode="auto">
          <a:xfrm>
            <a:off x="2063750" y="74613"/>
            <a:ext cx="7848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แบบผลการพิจารณาเงินกู้ตามโครงการบริหารจัดการผลไม้ภาคตะวันออก ปี 2556 </a:t>
            </a:r>
          </a:p>
          <a:p>
            <a:pPr algn="ctr" fontAlgn="b"/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วงเงินกู้ 95 ล้านบาท (</a:t>
            </a:r>
            <a:r>
              <a:rPr lang="th-TH" sz="2400" dirty="0" err="1">
                <a:latin typeface="TH SarabunPSK" pitchFamily="34" charset="-34"/>
                <a:cs typeface="TH SarabunPSK" pitchFamily="34" charset="-34"/>
              </a:rPr>
              <a:t>คชก.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) จังหวัดตราด  </a:t>
            </a:r>
            <a:r>
              <a:rPr lang="th-TH" sz="2400" dirty="0" err="1">
                <a:latin typeface="TH SarabunPSK" pitchFamily="34" charset="-34"/>
                <a:cs typeface="TH SarabunPSK" pitchFamily="34" charset="-34"/>
              </a:rPr>
              <a:t>ธกส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ตราด เจ้าภาพ</a:t>
            </a:r>
            <a:endParaRPr lang="th-TH" sz="24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787257"/>
              </p:ext>
            </p:extLst>
          </p:nvPr>
        </p:nvGraphicFramePr>
        <p:xfrm>
          <a:off x="2024064" y="987426"/>
          <a:ext cx="8208961" cy="5592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9366"/>
                <a:gridCol w="1880363"/>
                <a:gridCol w="1013633"/>
                <a:gridCol w="1330945"/>
                <a:gridCol w="1128218"/>
                <a:gridCol w="1128218"/>
                <a:gridCol w="1128218"/>
              </a:tblGrid>
              <a:tr h="74039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ลำดับที่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รายชื่อ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วงเงิน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วงเงินที่ธนาคารอนุมัติ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เบิกเงินกู้แล้ว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ยังไม่ได้เบิกเงินกู้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กระจายผลผลิต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</a:tr>
              <a:tr h="37462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(ล้านบาท)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(ล้านบาท)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(ล้านบาท)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(ล้านบาท)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ผลไม้ (ตัน)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</a:tr>
              <a:tr h="74039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สก. แปรรูปและการส่งออก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65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39.997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5,400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</a:tr>
              <a:tr h="37462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สก. การเกษตรเขาสมิง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89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1,960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</a:tr>
              <a:tr h="37462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สก. การเกษตรบ่อไร่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15.7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1,500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</a:tr>
              <a:tr h="37462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สก. ส่งเสริมธุรกิจฯ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2,600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</a:tr>
              <a:tr h="74039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วส. ผู้ผลิตและรวบรวมแสนตุ้ง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2,000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</a:tr>
              <a:tr h="37462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วส. ชุมชนกล้วย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900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</a:tr>
              <a:tr h="37462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สกต. ธกส.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1,600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</a:tr>
              <a:tr h="37462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กลุ่มทำสวนด่านชุมพล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400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</a:tr>
              <a:tr h="37462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วส. บ้านวังตัก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2,000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</a:tr>
              <a:tr h="37462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121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170.7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54.997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19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18,360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8843" marR="8843" marT="8843" marB="0" anchor="b"/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54701"/>
              </p:ext>
            </p:extLst>
          </p:nvPr>
        </p:nvGraphicFramePr>
        <p:xfrm>
          <a:off x="2082018" y="984738"/>
          <a:ext cx="8131127" cy="5683348"/>
        </p:xfrm>
        <a:graphic>
          <a:graphicData uri="http://schemas.openxmlformats.org/drawingml/2006/table">
            <a:tbl>
              <a:tblPr/>
              <a:tblGrid>
                <a:gridCol w="520505"/>
                <a:gridCol w="1927274"/>
                <a:gridCol w="998806"/>
                <a:gridCol w="1280160"/>
                <a:gridCol w="1209822"/>
                <a:gridCol w="1097280"/>
                <a:gridCol w="1097280"/>
              </a:tblGrid>
              <a:tr h="36576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7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218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0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60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677" y="1379733"/>
            <a:ext cx="4947261" cy="5040560"/>
          </a:xfrm>
        </p:spPr>
        <p:txBody>
          <a:bodyPr/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th-TH" sz="2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   สรุป</a:t>
            </a:r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การจำหน่ายผลไม้ในงาน </a:t>
            </a:r>
            <a:r>
              <a:rPr lang="th-TH" sz="2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ผลไม้ไทย ผลไม้ดีมีที่ภาคตะวันออก </a:t>
            </a:r>
            <a:r>
              <a:rPr lang="th-TH" sz="2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ปี </a:t>
            </a:r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2556”</a:t>
            </a:r>
            <a:r>
              <a:rPr lang="en-US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จังหวัด</a:t>
            </a:r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ตราดกับจังหวัดนครพนม  </a:t>
            </a:r>
            <a:r>
              <a:rPr lang="th-TH" sz="2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วันที่ 21-23  มิถุนายน </a:t>
            </a:r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2556</a:t>
            </a:r>
            <a:r>
              <a:rPr lang="en-US" sz="28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800" dirty="0">
                <a:latin typeface="TH SarabunPSK" pitchFamily="34" charset="-34"/>
                <a:cs typeface="TH SarabunPSK" pitchFamily="34" charset="-34"/>
              </a:rPr>
            </a:br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838460"/>
              </p:ext>
            </p:extLst>
          </p:nvPr>
        </p:nvGraphicFramePr>
        <p:xfrm>
          <a:off x="5087939" y="149226"/>
          <a:ext cx="5040313" cy="6661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4383"/>
                <a:gridCol w="915774"/>
                <a:gridCol w="1259806"/>
                <a:gridCol w="1260350"/>
              </a:tblGrid>
              <a:tr h="701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ชนิดผลไม้</a:t>
                      </a:r>
                      <a:endParaRPr lang="en-US" sz="1200" dirty="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ปริมาณ (กิโลกรัม)</a:t>
                      </a:r>
                      <a:endParaRPr lang="en-US" sz="1200" dirty="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ยอดจำหน่าย (บาท)</a:t>
                      </a:r>
                      <a:endParaRPr lang="en-US" sz="1200" dirty="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หมายเหตุ</a:t>
                      </a:r>
                      <a:endParaRPr lang="en-US" sz="1200" dirty="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</a:tr>
              <a:tr h="350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เงาะ</a:t>
                      </a:r>
                      <a:endParaRPr lang="en-US" sz="120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2,520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94,435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 anchor="ctr"/>
                </a:tc>
              </a:tr>
              <a:tr h="350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20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2,700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505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 </a:t>
                      </a:r>
                      <a:endParaRPr lang="en-US" sz="1200" dirty="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5,220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94,435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</a:tr>
              <a:tr h="350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มังคุด</a:t>
                      </a:r>
                      <a:endParaRPr lang="en-US" sz="120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3,450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106,455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</a:tr>
              <a:tr h="350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20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2,898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505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 </a:t>
                      </a:r>
                      <a:endParaRPr lang="en-US" sz="1200" dirty="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6,348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106,455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</a:tr>
              <a:tr h="350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ทุเรียน</a:t>
                      </a:r>
                      <a:r>
                        <a:rPr lang="en-US" sz="200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</a:t>
                      </a:r>
                      <a:r>
                        <a:rPr lang="th-TH" sz="200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(ใหญ่)</a:t>
                      </a:r>
                      <a:endParaRPr lang="en-US" sz="120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,000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132,589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</a:tr>
              <a:tr h="350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(เล็ก)</a:t>
                      </a:r>
                      <a:endParaRPr lang="en-US" sz="1200" dirty="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1,700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505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 </a:t>
                      </a:r>
                      <a:endParaRPr lang="en-US" sz="120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2,700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132,589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</a:tr>
              <a:tr h="350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ลองกอง   (ช่อใหญ่)</a:t>
                      </a:r>
                      <a:endParaRPr lang="en-US" sz="120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765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42,250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 anchor="ctr"/>
                </a:tc>
              </a:tr>
              <a:tr h="350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      (ช่อเล็ก)</a:t>
                      </a:r>
                      <a:endParaRPr lang="en-US" sz="120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300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50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      </a:t>
                      </a:r>
                      <a:r>
                        <a:rPr lang="th-TH" sz="200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(รวม)</a:t>
                      </a:r>
                      <a:endParaRPr lang="en-US" sz="120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600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505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 </a:t>
                      </a:r>
                      <a:endParaRPr lang="en-US" sz="120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1,665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42,250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</a:tr>
              <a:tr h="3505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รวมผลไม้ 4 ชนิด</a:t>
                      </a:r>
                      <a:endParaRPr lang="en-US" sz="120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15,933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375,729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</a:tr>
              <a:tr h="350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สับปะรด</a:t>
                      </a:r>
                      <a:endParaRPr lang="en-US" sz="120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 (ผล)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1,790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</a:tr>
              <a:tr h="350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สละสุมาลี</a:t>
                      </a:r>
                      <a:endParaRPr lang="en-US" sz="120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8,783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</a:tr>
              <a:tr h="350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รวมทั้งสิ้น</a:t>
                      </a:r>
                      <a:endParaRPr lang="en-US" sz="1200" dirty="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16,033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386,302</a:t>
                      </a:r>
                      <a:endParaRPr lang="en-US" sz="12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2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1" marR="61491" marT="0" marB="0"/>
                </a:tc>
              </a:tr>
            </a:tbl>
          </a:graphicData>
        </a:graphic>
      </p:graphicFrame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2782888" y="188913"/>
            <a:ext cx="4043362" cy="5040312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  <a:cs typeface="IrisUPC" pitchFamily="34" charset="-34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  <a:cs typeface="IrisUPC" pitchFamily="34" charset="-34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  <a:cs typeface="IrisUPC" pitchFamily="34" charset="-34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  <a:cs typeface="IrisUPC" pitchFamily="34" charset="-34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40677" y="260351"/>
            <a:ext cx="4947261" cy="1047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มาตรการ</a:t>
            </a: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ประชาสัมพันธ์</a:t>
            </a:r>
          </a:p>
          <a:p>
            <a:pPr algn="ctr">
              <a:defRPr/>
            </a:pP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ส่งเสริม</a:t>
            </a:r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การบริโภคผลไม้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396451"/>
              </p:ext>
            </p:extLst>
          </p:nvPr>
        </p:nvGraphicFramePr>
        <p:xfrm>
          <a:off x="5092505" y="154745"/>
          <a:ext cx="5022167" cy="6710289"/>
        </p:xfrm>
        <a:graphic>
          <a:graphicData uri="http://schemas.openxmlformats.org/drawingml/2006/table">
            <a:tbl>
              <a:tblPr/>
              <a:tblGrid>
                <a:gridCol w="1617784"/>
                <a:gridCol w="900333"/>
                <a:gridCol w="1252025"/>
                <a:gridCol w="1252025"/>
              </a:tblGrid>
              <a:tr h="7033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1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1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1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86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0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7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1" y="764704"/>
            <a:ext cx="4881489" cy="4248472"/>
          </a:xfrm>
        </p:spPr>
        <p:txBody>
          <a:bodyPr>
            <a:normAutofit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th-TH" sz="2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          </a:t>
            </a:r>
            <a:r>
              <a:rPr lang="th-TH" sz="2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สรุป</a:t>
            </a:r>
            <a:r>
              <a:rPr lang="th-TH" sz="28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การจำหน่ายผลไม้ในงาน </a:t>
            </a:r>
            <a:r>
              <a:rPr lang="th-TH" sz="2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ผลไม้ไทย ผลไม้ดีมีที่ภาคตะวันออก ปี 2556”</a:t>
            </a:r>
            <a:r>
              <a:rPr lang="en-US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  จังหวัด</a:t>
            </a:r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ตราดกับจังหวัดหนองคาย  </a:t>
            </a:r>
            <a:r>
              <a:rPr lang="th-TH" sz="2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          วันที่ 28-30 </a:t>
            </a:r>
            <a:r>
              <a:rPr lang="th-TH" sz="28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มิถุนายน 2556</a:t>
            </a:r>
            <a:r>
              <a:rPr lang="en-US" sz="28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80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2800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68708"/>
              </p:ext>
            </p:extLst>
          </p:nvPr>
        </p:nvGraphicFramePr>
        <p:xfrm>
          <a:off x="5121984" y="320505"/>
          <a:ext cx="6192836" cy="6326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7874"/>
                <a:gridCol w="1547874"/>
                <a:gridCol w="1548544"/>
                <a:gridCol w="1548544"/>
              </a:tblGrid>
              <a:tr h="332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ชนิดผลไม้</a:t>
                      </a:r>
                      <a:endParaRPr lang="en-US" sz="1900" dirty="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ปริมาณ (กิโลกรัม)</a:t>
                      </a:r>
                      <a:endParaRPr lang="en-US" sz="190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ยอดจำหน่าย (บาท)</a:t>
                      </a:r>
                      <a:endParaRPr lang="en-US" sz="190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หมายเหตุ</a:t>
                      </a:r>
                      <a:endParaRPr lang="en-US" sz="1900" dirty="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</a:tr>
              <a:tr h="332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เงาะ</a:t>
                      </a:r>
                      <a:endParaRPr lang="en-US" sz="190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7,560</a:t>
                      </a:r>
                      <a:endParaRPr lang="en-US" sz="19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114,583</a:t>
                      </a:r>
                      <a:endParaRPr lang="en-US" sz="19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9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 anchor="ctr"/>
                </a:tc>
              </a:tr>
              <a:tr h="33295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เจรจาการค้า</a:t>
                      </a:r>
                      <a:endParaRPr lang="en-US" sz="190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2,520</a:t>
                      </a:r>
                      <a:endParaRPr lang="en-US" sz="19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3295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 </a:t>
                      </a:r>
                      <a:endParaRPr lang="en-US" sz="190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10,080</a:t>
                      </a:r>
                      <a:endParaRPr lang="en-US" sz="19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114,583</a:t>
                      </a:r>
                      <a:endParaRPr lang="en-US" sz="19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9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</a:tr>
              <a:tr h="332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มังคุด</a:t>
                      </a:r>
                      <a:endParaRPr lang="en-US" sz="190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2,070</a:t>
                      </a:r>
                      <a:endParaRPr lang="en-US" sz="19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38,000</a:t>
                      </a:r>
                      <a:endParaRPr lang="en-US" sz="19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9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</a:tr>
              <a:tr h="332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90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9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3295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 </a:t>
                      </a:r>
                      <a:endParaRPr lang="en-US" sz="190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2,070</a:t>
                      </a:r>
                      <a:endParaRPr lang="en-US" sz="19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38,000</a:t>
                      </a:r>
                      <a:endParaRPr lang="en-US" sz="19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9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</a:tr>
              <a:tr h="332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ทุเรียน</a:t>
                      </a:r>
                      <a:r>
                        <a:rPr lang="en-US" sz="1900" dirty="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</a:t>
                      </a:r>
                      <a:r>
                        <a:rPr lang="th-TH" sz="1900" dirty="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(ใหญ่)</a:t>
                      </a:r>
                      <a:endParaRPr lang="en-US" sz="1900" dirty="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2,780</a:t>
                      </a:r>
                      <a:endParaRPr lang="en-US" sz="19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150,237</a:t>
                      </a:r>
                      <a:endParaRPr lang="en-US" sz="19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9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</a:tr>
              <a:tr h="332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    เจรจาการค้า</a:t>
                      </a:r>
                      <a:endParaRPr lang="en-US" sz="190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  <a:endParaRPr lang="en-US" sz="19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3295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 </a:t>
                      </a:r>
                      <a:endParaRPr lang="en-US" sz="190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2,830</a:t>
                      </a:r>
                      <a:endParaRPr lang="en-US" sz="19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150,237</a:t>
                      </a:r>
                      <a:endParaRPr lang="en-US" sz="19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9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</a:tr>
              <a:tr h="332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ลองกอง   (ช่อใหญ่)</a:t>
                      </a:r>
                      <a:endParaRPr lang="en-US" sz="190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628</a:t>
                      </a:r>
                      <a:endParaRPr lang="en-US" sz="19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120,620</a:t>
                      </a:r>
                      <a:endParaRPr lang="en-US" sz="19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9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 anchor="ctr"/>
                </a:tc>
              </a:tr>
              <a:tr h="332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      (ช่อเล็ก)</a:t>
                      </a:r>
                      <a:endParaRPr lang="en-US" sz="190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3,604</a:t>
                      </a:r>
                      <a:endParaRPr lang="en-US" sz="19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665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     เจรจาการค้า</a:t>
                      </a:r>
                      <a:endParaRPr lang="en-US" sz="190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290</a:t>
                      </a:r>
                      <a:endParaRPr lang="en-US" sz="19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3295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(รวม) </a:t>
                      </a:r>
                      <a:endParaRPr lang="en-US" sz="190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4,522</a:t>
                      </a:r>
                      <a:endParaRPr lang="en-US" sz="19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120,620</a:t>
                      </a:r>
                      <a:endParaRPr lang="en-US" sz="19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9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</a:tr>
              <a:tr h="33295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en-US" sz="190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19,502</a:t>
                      </a:r>
                      <a:endParaRPr lang="en-US" sz="19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423,440</a:t>
                      </a:r>
                      <a:endParaRPr lang="en-US" sz="19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9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</a:tr>
              <a:tr h="332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สับปะรด</a:t>
                      </a:r>
                      <a:endParaRPr lang="en-US" sz="190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 (ผล)</a:t>
                      </a:r>
                      <a:endParaRPr lang="en-US" sz="19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1,000</a:t>
                      </a:r>
                      <a:endParaRPr lang="en-US" sz="19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9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</a:tr>
              <a:tr h="332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สละสุมาลี</a:t>
                      </a:r>
                      <a:endParaRPr lang="en-US" sz="190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100</a:t>
                      </a:r>
                      <a:endParaRPr lang="en-US" sz="19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10,450</a:t>
                      </a:r>
                      <a:endParaRPr lang="en-US" sz="19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9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</a:tr>
              <a:tr h="332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 dirty="0">
                          <a:solidFill>
                            <a:srgbClr val="9933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รวมทั้งสิ้น</a:t>
                      </a:r>
                      <a:endParaRPr lang="en-US" sz="1900" dirty="0">
                        <a:solidFill>
                          <a:srgbClr val="993300"/>
                        </a:solidFill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19,602</a:t>
                      </a:r>
                      <a:endParaRPr lang="en-US" sz="19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9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434,890</a:t>
                      </a:r>
                      <a:endParaRPr lang="en-US" sz="19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9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1495" marR="61495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622985"/>
              </p:ext>
            </p:extLst>
          </p:nvPr>
        </p:nvGraphicFramePr>
        <p:xfrm>
          <a:off x="5106572" y="309489"/>
          <a:ext cx="6260123" cy="6400800"/>
        </p:xfrm>
        <a:graphic>
          <a:graphicData uri="http://schemas.openxmlformats.org/drawingml/2006/table">
            <a:tbl>
              <a:tblPr/>
              <a:tblGrid>
                <a:gridCol w="1631853"/>
                <a:gridCol w="1434904"/>
                <a:gridCol w="1596683"/>
                <a:gridCol w="1596683"/>
              </a:tblGrid>
              <a:tr h="3798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6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28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7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8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35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รูปภาพ 1" descr="WP_20130621_027 (Medium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3299" y="966495"/>
            <a:ext cx="865028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17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71500" y="770049"/>
            <a:ext cx="10972800" cy="1143000"/>
          </a:xfrm>
        </p:spPr>
        <p:txBody>
          <a:bodyPr/>
          <a:lstStyle/>
          <a:p>
            <a:pPr eaLnBrk="1" hangingPunct="1"/>
            <a:r>
              <a:rPr lang="th-TH" sz="5333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มาตรการที่ 1 บริหารจัดการ</a:t>
            </a:r>
            <a:r>
              <a:rPr lang="th-TH" sz="5333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คุณภาพ</a:t>
            </a:r>
            <a:r>
              <a:rPr lang="th-TH" sz="5333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ผลผลิต</a:t>
            </a:r>
            <a:endParaRPr lang="en-US" sz="5333" dirty="0">
              <a:solidFill>
                <a:srgbClr val="C0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123" name="ตัวยึดเนื้อหา 3"/>
          <p:cNvSpPr>
            <a:spLocks noGrp="1"/>
          </p:cNvSpPr>
          <p:nvPr>
            <p:ph idx="1"/>
          </p:nvPr>
        </p:nvSpPr>
        <p:spPr>
          <a:xfrm>
            <a:off x="857251" y="1658151"/>
            <a:ext cx="11010900" cy="433493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en-US" sz="4533" b="1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533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  </a:t>
            </a:r>
          </a:p>
          <a:p>
            <a:pPr eaLnBrk="1" hangingPunct="1">
              <a:buFontTx/>
              <a:buNone/>
              <a:defRPr/>
            </a:pPr>
            <a:r>
              <a:rPr lang="th-TH" sz="4533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4533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มีการตั้งจุดตรวจ </a:t>
            </a:r>
            <a:r>
              <a:rPr lang="en-US" sz="4533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207</a:t>
            </a:r>
            <a:r>
              <a:rPr lang="th-TH" sz="4533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ครั้ง  - ตรวจตลาดค้าส่ง  </a:t>
            </a:r>
            <a:r>
              <a:rPr lang="en-US" sz="4533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103</a:t>
            </a:r>
            <a:r>
              <a:rPr lang="th-TH" sz="4533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ครั้ง</a:t>
            </a:r>
          </a:p>
          <a:p>
            <a:pPr eaLnBrk="1" hangingPunct="1">
              <a:buFontTx/>
              <a:buNone/>
              <a:defRPr/>
            </a:pPr>
            <a:r>
              <a:rPr lang="th-TH" sz="4533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- ตรวจร้านค้าริมทาง  </a:t>
            </a:r>
            <a:r>
              <a:rPr lang="en-US" sz="4533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215</a:t>
            </a:r>
            <a:r>
              <a:rPr lang="th-TH" sz="4533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ครั้ง/</a:t>
            </a:r>
            <a:r>
              <a:rPr lang="en-US" sz="4533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273 </a:t>
            </a:r>
            <a:r>
              <a:rPr lang="th-TH" sz="4533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ร้าน </a:t>
            </a:r>
          </a:p>
          <a:p>
            <a:pPr eaLnBrk="1" hangingPunct="1">
              <a:buFontTx/>
              <a:buNone/>
              <a:defRPr/>
            </a:pPr>
            <a:r>
              <a:rPr lang="th-TH" sz="4533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– ตรวจโรงคัดแยก </a:t>
            </a:r>
            <a:r>
              <a:rPr lang="en-US" sz="4533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114</a:t>
            </a:r>
            <a:r>
              <a:rPr lang="th-TH" sz="4533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ครั้ง/</a:t>
            </a:r>
            <a:r>
              <a:rPr lang="en-US" sz="4533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41 </a:t>
            </a:r>
            <a:r>
              <a:rPr lang="th-TH" sz="4533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แห่ง</a:t>
            </a:r>
          </a:p>
          <a:p>
            <a:pPr eaLnBrk="1" hangingPunct="1">
              <a:buFontTx/>
              <a:buNone/>
              <a:defRPr/>
            </a:pPr>
            <a:r>
              <a:rPr lang="th-TH" sz="4533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- ประชาสัมพันธ์  2</a:t>
            </a:r>
            <a:r>
              <a:rPr lang="en-US" sz="4533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59</a:t>
            </a:r>
            <a:r>
              <a:rPr lang="th-TH" sz="4533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ครั้ง  - รับแจ้งเบาะแส  </a:t>
            </a:r>
            <a:r>
              <a:rPr lang="en-US" sz="4533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4533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ครั้ง</a:t>
            </a:r>
          </a:p>
          <a:p>
            <a:pPr eaLnBrk="1" hangingPunct="1">
              <a:buFontTx/>
              <a:buNone/>
              <a:defRPr/>
            </a:pPr>
            <a:r>
              <a:rPr lang="th-TH" sz="4533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งบประมาณที่ใช้ </a:t>
            </a:r>
            <a:r>
              <a:rPr lang="en-US" sz="4533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480,000 </a:t>
            </a:r>
            <a:r>
              <a:rPr lang="th-TH" sz="4533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</a:p>
        </p:txBody>
      </p:sp>
    </p:spTree>
    <p:extLst>
      <p:ext uri="{BB962C8B-B14F-4D97-AF65-F5344CB8AC3E}">
        <p14:creationId xmlns:p14="http://schemas.microsoft.com/office/powerpoint/2010/main" val="10321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รูปภาพ 4" descr="WP_20130621_035 (Medium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5193" y="930202"/>
            <a:ext cx="82677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975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รูปภาพ 6" descr="WP_20130621_049 (Medium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8584" y="1086047"/>
            <a:ext cx="81407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65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ตัวแทนเนื้อหา 2"/>
          <p:cNvSpPr>
            <a:spLocks noGrp="1"/>
          </p:cNvSpPr>
          <p:nvPr>
            <p:ph idx="1"/>
          </p:nvPr>
        </p:nvSpPr>
        <p:spPr>
          <a:xfrm>
            <a:off x="2667000" y="731839"/>
            <a:ext cx="6400800" cy="3475037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th-TH" smtClean="0"/>
          </a:p>
        </p:txBody>
      </p:sp>
      <p:pic>
        <p:nvPicPr>
          <p:cNvPr id="31748" name="รูปภาพ 20" descr="IMG_0273 (Medium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314" y="404814"/>
            <a:ext cx="8207375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907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519311" y="1280479"/>
            <a:ext cx="8018584" cy="417778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th-TH" sz="40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งบบริหารโครงการฯ จำนวน 500,000 บาท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th-TH" sz="40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	1. พาณิชย์จังหวัดตราด  จำนวน  300,000   บาท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th-TH" sz="40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	2. สหกรณ์จังหวัดตราด	จำนวน  200,000  บาท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  <a:defRPr/>
            </a:pPr>
            <a:endParaRPr lang="th-TH" sz="4000" b="1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th-TH" sz="40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- ผ่าน </a:t>
            </a:r>
            <a:r>
              <a:rPr lang="th-TH" sz="4000" b="1" dirty="0" err="1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คพจ</a:t>
            </a:r>
            <a:r>
              <a:rPr lang="th-TH" sz="40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.เห็นชอบ</a:t>
            </a:r>
          </a:p>
        </p:txBody>
      </p:sp>
    </p:spTree>
    <p:extLst>
      <p:ext uri="{BB962C8B-B14F-4D97-AF65-F5344CB8AC3E}">
        <p14:creationId xmlns:p14="http://schemas.microsoft.com/office/powerpoint/2010/main" val="339278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สวัสด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1526" y="4495801"/>
            <a:ext cx="4511675" cy="2060575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</p:spPr>
      </p:pic>
      <p:pic>
        <p:nvPicPr>
          <p:cNvPr id="19459" name="Picture 6" descr="Clip_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60350"/>
            <a:ext cx="721836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582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623016"/>
            <a:ext cx="109728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6133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6133" b="1" kern="0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มาตรการที่ 3 ส่งเสริมการแปรรูป</a:t>
            </a:r>
            <a:r>
              <a:rPr lang="en-US" sz="2133" b="1" kern="0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133" b="1" kern="0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sz="4267" b="1" kern="0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idx="1"/>
          </p:nvPr>
        </p:nvSpPr>
        <p:spPr>
          <a:xfrm>
            <a:off x="381001" y="1537148"/>
            <a:ext cx="11391900" cy="5429249"/>
          </a:xfrm>
        </p:spPr>
        <p:txBody>
          <a:bodyPr/>
          <a:lstStyle/>
          <a:p>
            <a:pPr marL="685783" indent="-685783">
              <a:spcBef>
                <a:spcPts val="0"/>
              </a:spcBef>
              <a:buNone/>
              <a:defRPr/>
            </a:pPr>
            <a:r>
              <a:rPr lang="th-TH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1.สนับสนุนเงินหมุนเวียนให้กับกลุ่มแม่บ้านเกษตรกร/วิสาหกิจชุมชน</a:t>
            </a:r>
          </a:p>
          <a:p>
            <a:pPr marL="685783" indent="-685783">
              <a:spcBef>
                <a:spcPts val="0"/>
              </a:spcBef>
              <a:buNone/>
              <a:defRPr/>
            </a:pPr>
            <a:r>
              <a:rPr lang="th-TH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  เพื่อเป็นค่าใช้จ่ายในการจัดซื้อวัสดุอุปกรณ์ในการแปรรูปมังคุด</a:t>
            </a:r>
          </a:p>
          <a:p>
            <a:pPr marL="685783" indent="-685783">
              <a:spcBef>
                <a:spcPts val="0"/>
              </a:spcBef>
              <a:buNone/>
              <a:defRPr/>
            </a:pPr>
            <a:r>
              <a:rPr lang="th-TH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1.1 </a:t>
            </a:r>
            <a:r>
              <a:rPr lang="th-TH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กิจกรรมแปรรูปด้วยวิธีการกวน ทำน้ำพริกมังคุด </a:t>
            </a:r>
            <a:r>
              <a:rPr lang="th-TH" sz="4000" b="1" kern="0" dirty="0" err="1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ท๊อฟ</a:t>
            </a:r>
            <a:r>
              <a:rPr lang="th-TH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ฟี่มังคุด</a:t>
            </a:r>
          </a:p>
          <a:p>
            <a:pPr marL="685783" indent="-685783">
              <a:spcBef>
                <a:spcPts val="0"/>
              </a:spcBef>
              <a:buNone/>
              <a:defRPr/>
            </a:pPr>
            <a:r>
              <a:rPr lang="th-TH" sz="4000" b="1" kern="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 เป้าหมาย</a:t>
            </a:r>
            <a:r>
              <a:rPr lang="th-TH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 3 กลุ่ม  </a:t>
            </a:r>
            <a:r>
              <a:rPr lang="th-TH" sz="4000" b="1" kern="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งบประมาณ</a:t>
            </a:r>
            <a:r>
              <a:rPr lang="th-TH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 600,000 บาท</a:t>
            </a:r>
          </a:p>
          <a:p>
            <a:pPr marL="685783" indent="-685783">
              <a:spcBef>
                <a:spcPts val="0"/>
              </a:spcBef>
              <a:buNone/>
              <a:defRPr/>
            </a:pPr>
            <a:r>
              <a:rPr lang="th-TH" sz="4000" b="1" kern="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kern="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ผลการดำเนินงาน </a:t>
            </a:r>
            <a:r>
              <a:rPr lang="th-TH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มีกลุ่มกู้ยืมเงิน  </a:t>
            </a:r>
            <a:r>
              <a:rPr lang="en-US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กลุ่ม คือกลุ่มวิสาหกิจชุมชนกลุ่มแม่บ้านเกษตรกรปลายคลอง  งบประมาณ  </a:t>
            </a:r>
            <a:r>
              <a:rPr lang="en-US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200,000  </a:t>
            </a:r>
            <a:r>
              <a:rPr lang="th-TH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บาท  ปริมาณผลผลิตที่นำมาแปรรูป  จำนวน </a:t>
            </a:r>
            <a:r>
              <a:rPr lang="en-US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 50  </a:t>
            </a:r>
            <a:r>
              <a:rPr lang="th-TH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ตัน</a:t>
            </a:r>
            <a:endParaRPr lang="th-TH" sz="4000" b="1" kern="0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685783" indent="-685783">
              <a:spcBef>
                <a:spcPts val="0"/>
              </a:spcBef>
              <a:buNone/>
              <a:defRPr/>
            </a:pPr>
            <a:endParaRPr lang="th-TH" sz="5333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571500"/>
            <a:ext cx="109728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6133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6133" b="1" kern="0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มาตรการที่ 3 ส่งเสริมการแปรรูป</a:t>
            </a:r>
            <a:r>
              <a:rPr lang="en-US" sz="6133" b="1" kern="0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5333" b="1" kern="0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5333" b="1" kern="0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ต่อ)</a:t>
            </a:r>
            <a:r>
              <a:rPr lang="en-US" sz="2133" b="1" kern="0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133" b="1" kern="0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sz="4267" b="1" kern="0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idx="1"/>
          </p:nvPr>
        </p:nvSpPr>
        <p:spPr>
          <a:xfrm>
            <a:off x="381001" y="1382606"/>
            <a:ext cx="11391900" cy="5429249"/>
          </a:xfrm>
        </p:spPr>
        <p:txBody>
          <a:bodyPr/>
          <a:lstStyle/>
          <a:p>
            <a:pPr marL="685783" indent="-685783">
              <a:spcBef>
                <a:spcPts val="0"/>
              </a:spcBef>
              <a:buNone/>
              <a:defRPr/>
            </a:pPr>
            <a:r>
              <a:rPr lang="en-US" sz="4533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1.2 </a:t>
            </a:r>
            <a:r>
              <a:rPr lang="th-TH" sz="4533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กิจกรรมแปรรูปด้วยวิธีการหมักเพื่อทำเป็นไวน์มังคุด</a:t>
            </a:r>
          </a:p>
          <a:p>
            <a:pPr marL="685783" indent="-685783">
              <a:spcBef>
                <a:spcPts val="0"/>
              </a:spcBef>
              <a:buNone/>
              <a:defRPr/>
            </a:pPr>
            <a:r>
              <a:rPr lang="th-TH" sz="4533" b="1" kern="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   เป้าหมาย</a:t>
            </a:r>
            <a:r>
              <a:rPr lang="th-TH" sz="4533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 10 กลุ่ม  </a:t>
            </a:r>
            <a:r>
              <a:rPr lang="th-TH" sz="4533" b="1" kern="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งบประมาณ</a:t>
            </a:r>
            <a:r>
              <a:rPr lang="th-TH" sz="4533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 1,600,000 บาท</a:t>
            </a:r>
          </a:p>
          <a:p>
            <a:pPr marL="685783" indent="-685783">
              <a:spcBef>
                <a:spcPts val="0"/>
              </a:spcBef>
              <a:buNone/>
              <a:defRPr/>
            </a:pPr>
            <a:r>
              <a:rPr lang="th-TH" sz="4533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      แยกเป็นเงินจ่ายขาด </a:t>
            </a:r>
            <a:r>
              <a:rPr lang="en-US" sz="4533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100,000  </a:t>
            </a:r>
            <a:r>
              <a:rPr lang="th-TH" sz="4533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บาท เพื่ออบรมการหมักมังคุดศึกษาดูงาน ติดตามประเมินผล</a:t>
            </a:r>
          </a:p>
          <a:p>
            <a:pPr marL="685783" indent="-685783">
              <a:spcBef>
                <a:spcPts val="0"/>
              </a:spcBef>
              <a:buNone/>
              <a:defRPr/>
            </a:pPr>
            <a:r>
              <a:rPr lang="th-TH" sz="4533" b="1" kern="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   ผลการดำเนินงาน </a:t>
            </a:r>
          </a:p>
          <a:p>
            <a:pPr marL="685783" indent="-685783">
              <a:spcBef>
                <a:spcPts val="0"/>
              </a:spcBef>
              <a:buNone/>
              <a:defRPr/>
            </a:pPr>
            <a:r>
              <a:rPr lang="th-TH" sz="4533" b="1" kern="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4533" b="1" kern="0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ดำเนินการอบรม</a:t>
            </a:r>
            <a:r>
              <a:rPr lang="en-US" sz="4533" b="1" kern="0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3 </a:t>
            </a:r>
            <a:r>
              <a:rPr lang="th-TH" sz="4533" b="1" kern="0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ครั้ง  ใช้งบประมาณแล้ว จำนวน </a:t>
            </a:r>
            <a:r>
              <a:rPr lang="en-US" sz="4533" b="1" kern="0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53,535 </a:t>
            </a:r>
            <a:r>
              <a:rPr lang="th-TH" sz="4533" b="1" kern="0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บาท ส่วนที่เหลืออยู่ระหว่างการดำเนินการ (</a:t>
            </a:r>
            <a:r>
              <a:rPr lang="en-US" sz="4533" b="1" kern="0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46,465 </a:t>
            </a:r>
            <a:r>
              <a:rPr lang="th-TH" sz="4533" b="1" kern="0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บาท)</a:t>
            </a:r>
            <a:endParaRPr lang="en-US" sz="4533" b="1" kern="0" dirty="0">
              <a:solidFill>
                <a:schemeClr val="accent5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685783" indent="-685783">
              <a:spcBef>
                <a:spcPts val="0"/>
              </a:spcBef>
              <a:buNone/>
              <a:defRPr/>
            </a:pPr>
            <a:endParaRPr lang="th-TH" sz="4533" b="1" kern="0" dirty="0">
              <a:solidFill>
                <a:schemeClr val="accent5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363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571500"/>
            <a:ext cx="109728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6133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6133" b="1" kern="0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มาตรการที่ 3 ส่งเสริมการแปรรูป</a:t>
            </a:r>
            <a:r>
              <a:rPr lang="en-US" sz="6133" b="1" kern="0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5333" b="1" kern="0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5333" b="1" kern="0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ต่อ)</a:t>
            </a:r>
            <a:r>
              <a:rPr lang="en-US" sz="2133" b="1" kern="0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133" b="1" kern="0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sz="4267" b="1" kern="0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idx="1"/>
          </p:nvPr>
        </p:nvSpPr>
        <p:spPr>
          <a:xfrm>
            <a:off x="381001" y="1408362"/>
            <a:ext cx="11391900" cy="5429249"/>
          </a:xfrm>
        </p:spPr>
        <p:txBody>
          <a:bodyPr>
            <a:normAutofit/>
          </a:bodyPr>
          <a:lstStyle/>
          <a:p>
            <a:pPr marL="685783" indent="-685783">
              <a:spcBef>
                <a:spcPts val="0"/>
              </a:spcBef>
              <a:buNone/>
              <a:defRPr/>
            </a:pPr>
            <a:r>
              <a:rPr lang="en-US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1.2 </a:t>
            </a:r>
            <a:r>
              <a:rPr lang="th-TH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กิจกรรมแปรรูปด้วยวิธีการหมักเพื่อทำเป็นไวน์มังคุด (ต่อ)</a:t>
            </a:r>
          </a:p>
          <a:p>
            <a:pPr marL="685783" indent="-685783">
              <a:spcBef>
                <a:spcPts val="0"/>
              </a:spcBef>
              <a:buNone/>
              <a:defRPr/>
            </a:pPr>
            <a:r>
              <a:rPr lang="th-TH" sz="4000" b="1" kern="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เงินกู้ปลอดดอกเบี้ย </a:t>
            </a:r>
            <a:r>
              <a:rPr lang="th-TH" sz="4000" b="1" kern="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เป้าหมาย</a:t>
            </a:r>
            <a:r>
              <a:rPr lang="th-TH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kern="0" dirty="0" smtClean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10</a:t>
            </a:r>
            <a:r>
              <a:rPr lang="th-TH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 กลุ่ม </a:t>
            </a:r>
            <a:r>
              <a:rPr lang="th-TH" sz="4000" b="1" kern="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งบประมาณ</a:t>
            </a:r>
            <a:r>
              <a:rPr lang="th-TH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kern="0" dirty="0" smtClean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1,</a:t>
            </a:r>
            <a:r>
              <a:rPr lang="en-US" sz="4000" b="1" kern="0" dirty="0" smtClean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4000" b="1" kern="0" dirty="0" smtClean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00,000 บาท</a:t>
            </a:r>
          </a:p>
          <a:p>
            <a:pPr marL="685783" indent="-685783">
              <a:spcBef>
                <a:spcPts val="0"/>
              </a:spcBef>
              <a:buNone/>
              <a:defRPr/>
            </a:pPr>
            <a:r>
              <a:rPr lang="th-TH" sz="4000" b="1" kern="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   ผลการดำเนินงาน </a:t>
            </a:r>
            <a:r>
              <a:rPr lang="th-TH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มีกลุ่มกู้ยืมเงิน  </a:t>
            </a:r>
            <a:r>
              <a:rPr lang="en-US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กลุ่ม คือกลุ่มวิสาหกิจชุมชน   </a:t>
            </a:r>
            <a:endParaRPr lang="th-TH" sz="4000" b="1" kern="0" dirty="0" smtClean="0">
              <a:solidFill>
                <a:srgbClr val="235F6F"/>
              </a:solidFill>
              <a:latin typeface="TH SarabunPSK" pitchFamily="34" charset="-34"/>
              <a:cs typeface="TH SarabunPSK" pitchFamily="34" charset="-34"/>
            </a:endParaRPr>
          </a:p>
          <a:p>
            <a:pPr marL="685783" indent="-685783">
              <a:spcBef>
                <a:spcPts val="0"/>
              </a:spcBef>
              <a:buNone/>
              <a:defRPr/>
            </a:pPr>
            <a:r>
              <a:rPr lang="th-TH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kern="0" dirty="0" smtClean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    บ้าน</a:t>
            </a:r>
            <a:r>
              <a:rPr lang="th-TH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สะ</a:t>
            </a:r>
            <a:r>
              <a:rPr lang="th-TH" sz="4000" b="1" kern="0" dirty="0" err="1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โทย</a:t>
            </a:r>
            <a:r>
              <a:rPr lang="th-TH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 และกลุ่มวิสาหกิจชุมชนเกษตรเพื่อสุขภาพบ้าน</a:t>
            </a:r>
            <a:r>
              <a:rPr lang="th-TH" sz="4000" b="1" kern="0" dirty="0" smtClean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ปัถวี</a:t>
            </a:r>
          </a:p>
          <a:p>
            <a:pPr marL="685783" indent="-685783">
              <a:spcBef>
                <a:spcPts val="0"/>
              </a:spcBef>
              <a:buNone/>
              <a:defRPr/>
            </a:pPr>
            <a:r>
              <a:rPr lang="th-TH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kern="0" dirty="0" smtClean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    งบประมาณ  </a:t>
            </a:r>
            <a:r>
              <a:rPr lang="en-US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400,000  </a:t>
            </a:r>
            <a:r>
              <a:rPr lang="th-TH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บาท  </a:t>
            </a:r>
          </a:p>
          <a:p>
            <a:pPr marL="685783" indent="-685783">
              <a:spcBef>
                <a:spcPts val="0"/>
              </a:spcBef>
              <a:buNone/>
              <a:defRPr/>
            </a:pPr>
            <a:r>
              <a:rPr lang="th-TH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4000" b="1" kern="0" dirty="0" smtClean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ปริมาณ</a:t>
            </a:r>
            <a:r>
              <a:rPr lang="th-TH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ผลผลิตที่นำมาแปรรูป  จำนวน </a:t>
            </a:r>
            <a:r>
              <a:rPr lang="en-US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 40  </a:t>
            </a:r>
            <a:r>
              <a:rPr lang="th-TH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ตัน</a:t>
            </a:r>
          </a:p>
          <a:p>
            <a:pPr marL="685783" indent="-685783">
              <a:spcBef>
                <a:spcPts val="0"/>
              </a:spcBef>
              <a:buNone/>
              <a:defRPr/>
            </a:pPr>
            <a:r>
              <a:rPr lang="th-TH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4000" b="1" kern="0" dirty="0" smtClean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กลุ่ม</a:t>
            </a:r>
            <a:r>
              <a:rPr lang="th-TH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อื่นที่ไม่ได้กู้ยืมแต่ทำการหมัก </a:t>
            </a:r>
            <a:r>
              <a:rPr lang="en-US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8 </a:t>
            </a:r>
            <a:r>
              <a:rPr lang="th-TH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กลุ่ม ปริมาณผลผลิต </a:t>
            </a:r>
            <a:r>
              <a:rPr lang="en-US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60 </a:t>
            </a:r>
            <a:r>
              <a:rPr lang="th-TH" sz="4000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ตัน</a:t>
            </a:r>
          </a:p>
        </p:txBody>
      </p:sp>
    </p:spTree>
    <p:extLst>
      <p:ext uri="{BB962C8B-B14F-4D97-AF65-F5344CB8AC3E}">
        <p14:creationId xmlns:p14="http://schemas.microsoft.com/office/powerpoint/2010/main" val="12339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D:\ภาพไวน์\IMG_017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65" y="761982"/>
            <a:ext cx="4381531" cy="5099085"/>
          </a:xfrm>
          <a:prstGeom prst="rect">
            <a:avLst/>
          </a:prstGeom>
          <a:noFill/>
          <a:ln>
            <a:noFill/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3" descr="D:\ภาพไวน์\IMG_0392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4" y="285729"/>
            <a:ext cx="4667283" cy="624638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1660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571500"/>
            <a:ext cx="109728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6133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6133" b="1" kern="0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มาตรการที่ 3 ส่งเสริมการแปรรูป</a:t>
            </a:r>
            <a:r>
              <a:rPr lang="en-US" sz="6133" b="1" kern="0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6133" b="1" kern="0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(ต่อ)</a:t>
            </a:r>
            <a:r>
              <a:rPr lang="en-US" sz="2133" b="1" kern="0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133" b="1" kern="0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sz="4267" b="1" kern="0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idx="1"/>
          </p:nvPr>
        </p:nvSpPr>
        <p:spPr>
          <a:xfrm>
            <a:off x="1428751" y="1333501"/>
            <a:ext cx="9429749" cy="4857751"/>
          </a:xfrm>
        </p:spPr>
        <p:txBody>
          <a:bodyPr>
            <a:normAutofit/>
          </a:bodyPr>
          <a:lstStyle/>
          <a:p>
            <a:pPr marL="685783" indent="-685783">
              <a:spcBef>
                <a:spcPts val="0"/>
              </a:spcBef>
              <a:buNone/>
              <a:defRPr/>
            </a:pPr>
            <a:r>
              <a:rPr lang="th-TH" sz="4000" b="1" kern="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รวม 2 กิจกรรม </a:t>
            </a:r>
          </a:p>
          <a:p>
            <a:pPr marL="685783" indent="-685783">
              <a:spcBef>
                <a:spcPts val="0"/>
              </a:spcBef>
              <a:buNone/>
              <a:defRPr/>
            </a:pPr>
            <a:r>
              <a:rPr lang="th-TH" sz="4000" b="1" kern="0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งบประมาณที่ใช้แล้ว</a:t>
            </a:r>
          </a:p>
          <a:p>
            <a:pPr marL="685783" indent="-685783">
              <a:spcBef>
                <a:spcPts val="0"/>
              </a:spcBef>
              <a:buNone/>
              <a:defRPr/>
            </a:pPr>
            <a:r>
              <a:rPr lang="th-TH" sz="4000" b="1" kern="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4000" b="1" kern="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4000" b="1" kern="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อบรมความรู้  </a:t>
            </a:r>
            <a:r>
              <a:rPr lang="en-US" sz="4000" b="1" kern="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53,535</a:t>
            </a:r>
            <a:r>
              <a:rPr lang="th-TH" sz="4000" b="1" kern="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บาท</a:t>
            </a:r>
          </a:p>
          <a:p>
            <a:pPr marL="685783" indent="-685783">
              <a:spcBef>
                <a:spcPts val="0"/>
              </a:spcBef>
              <a:buNone/>
              <a:defRPr/>
            </a:pPr>
            <a:r>
              <a:rPr lang="th-TH" sz="4000" b="1" kern="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4000" b="1" kern="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4000" b="1" kern="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เงินกู้ปลอดดอกเบี้ย  </a:t>
            </a:r>
            <a:r>
              <a:rPr lang="en-US" sz="4000" b="1" kern="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600,000 </a:t>
            </a:r>
            <a:r>
              <a:rPr lang="th-TH" sz="4000" b="1" kern="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pPr marL="685783" indent="-685783">
              <a:spcBef>
                <a:spcPts val="0"/>
              </a:spcBef>
              <a:buNone/>
              <a:defRPr/>
            </a:pPr>
            <a:r>
              <a:rPr lang="th-TH" sz="4000" b="1" kern="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kern="0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ปริมาณผลผลิต  </a:t>
            </a:r>
            <a:r>
              <a:rPr lang="en-US" sz="4000" b="1" kern="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150  </a:t>
            </a:r>
            <a:r>
              <a:rPr lang="th-TH" sz="4000" b="1" kern="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ตัน   </a:t>
            </a:r>
            <a:endParaRPr lang="th-TH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571500"/>
            <a:ext cx="109728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6133" b="1" kern="0" dirty="0">
                <a:solidFill>
                  <a:srgbClr val="235F6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6000" b="1" kern="0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มาตรการที่4 ส่งเสริมการบริโภคผลไม้ภายในประเทศ</a:t>
            </a:r>
            <a:endParaRPr lang="en-US" sz="6000" b="1" kern="0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603" name="ตัวยึดเนื้อหา 3"/>
          <p:cNvSpPr>
            <a:spLocks noGrp="1"/>
          </p:cNvSpPr>
          <p:nvPr>
            <p:ph idx="1"/>
          </p:nvPr>
        </p:nvSpPr>
        <p:spPr>
          <a:xfrm>
            <a:off x="381001" y="1372137"/>
            <a:ext cx="11391900" cy="5429251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1.โครงการประชาสัมพันธ์  รณรงค์ ส่งเสริมการบริโภคผลไม้ภายในประเทศ (จังหวัดจันทบุรี)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-</a:t>
            </a:r>
            <a:r>
              <a:rPr lang="th-TH" sz="4000" b="1" dirty="0" err="1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ปชส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.ผ่านสื่อโทรทัศน์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-</a:t>
            </a:r>
            <a:r>
              <a:rPr lang="th-TH" sz="4000" b="1" dirty="0" err="1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ปชส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.ผ่านสื่อวิทยุ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-</a:t>
            </a:r>
            <a:r>
              <a:rPr lang="th-TH" sz="4000" b="1" dirty="0" err="1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ปชส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.ผ่านสื่อกิจกรรม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 </a:t>
            </a:r>
            <a:r>
              <a:rPr lang="th-TH" sz="4000" b="1" dirty="0">
                <a:solidFill>
                  <a:srgbClr val="235F6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5,390,000   บาท</a:t>
            </a:r>
          </a:p>
        </p:txBody>
      </p:sp>
    </p:spTree>
    <p:extLst>
      <p:ext uri="{BB962C8B-B14F-4D97-AF65-F5344CB8AC3E}">
        <p14:creationId xmlns:p14="http://schemas.microsoft.com/office/powerpoint/2010/main" val="281059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</TotalTime>
  <Words>1085</Words>
  <Application>Microsoft Office PowerPoint</Application>
  <PresentationFormat>Widescreen</PresentationFormat>
  <Paragraphs>360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Angsana New</vt:lpstr>
      <vt:lpstr>Arial</vt:lpstr>
      <vt:lpstr>Calibri</vt:lpstr>
      <vt:lpstr>Cordia New</vt:lpstr>
      <vt:lpstr>Georgia</vt:lpstr>
      <vt:lpstr>IrisUPC</vt:lpstr>
      <vt:lpstr>TH SarabunIT๙</vt:lpstr>
      <vt:lpstr>TH SarabunPSK</vt:lpstr>
      <vt:lpstr>Trebuchet MS</vt:lpstr>
      <vt:lpstr>Wingdings 3</vt:lpstr>
      <vt:lpstr>Facet</vt:lpstr>
      <vt:lpstr>สรุปผลการดำเนินงาน</vt:lpstr>
      <vt:lpstr>  โครงการแก้ไขปัญหาผลไม้ภาคตะวันออก จังหวัดจันทบุรี ปี 2556</vt:lpstr>
      <vt:lpstr>มาตรการที่ 1 บริหารจัดการคุณภาพผลผลิต</vt:lpstr>
      <vt:lpstr> มาตรการที่ 3 ส่งเสริมการแปรรูป </vt:lpstr>
      <vt:lpstr> มาตรการที่ 3 ส่งเสริมการแปรรูป (ต่อ) </vt:lpstr>
      <vt:lpstr> มาตรการที่ 3 ส่งเสริมการแปรรูป (ต่อ) </vt:lpstr>
      <vt:lpstr>PowerPoint Presentation</vt:lpstr>
      <vt:lpstr> มาตรการที่ 3 ส่งเสริมการแปรรูป (ต่อ) </vt:lpstr>
      <vt:lpstr> มาตรการที่4 ส่งเสริมการบริโภคผลไม้ภายในประเทศ</vt:lpstr>
      <vt:lpstr> มาตรการที่4 ส่งเสริมการบริโภคผลไม้ภายในประเทศ</vt:lpstr>
      <vt:lpstr> มาตรการที่4 ส่งเสริมการบริโภคผลไม้ภายในประเทศ</vt:lpstr>
      <vt:lpstr> มาตรการที่4 ส่งเสริมการบริโภคผลไม้ภายในประเทศ</vt:lpstr>
      <vt:lpstr> มาตรการที่4 ส่งเสริมการบริโภคผลไม้ภายในประเทศ</vt:lpstr>
      <vt:lpstr> </vt:lpstr>
      <vt:lpstr>PowerPoint Presentation</vt:lpstr>
      <vt:lpstr>  โครงการแก้ไขปัญหาผลไม้ภาคตะวันออก จังหวัดระยอง ปี 2556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โครงการแก้ไขปัญหาผลไม้ภาคตะวันออก จังหวัดตราด ปี 2556</vt:lpstr>
      <vt:lpstr>PowerPoint Presentation</vt:lpstr>
      <vt:lpstr>           สรุปการจำหน่ายผลไม้ในงาน  “ผลไม้ไทย ผลไม้ดีมีที่ภาคตะวันออก ปี 2556”  จังหวัดตราดกับจังหวัดนครพนม        วันที่ 21-23  มิถุนายน 2556 </vt:lpstr>
      <vt:lpstr>             สรุปการจำหน่ายผลไม้ในงาน  “ผลไม้ไทย ผลไม้ดีมีที่ภาคตะวันออก ปี 2556”    จังหวัดตราดกับจังหวัดหนองคาย               วันที่ 28-30 มิถุนายน 2556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สรุปผลการดำเนินงาน</dc:title>
  <dc:creator>Thepartofx thepartofx</dc:creator>
  <cp:lastModifiedBy>Thepartofx thepartofx</cp:lastModifiedBy>
  <cp:revision>10</cp:revision>
  <dcterms:created xsi:type="dcterms:W3CDTF">2013-10-24T10:43:06Z</dcterms:created>
  <dcterms:modified xsi:type="dcterms:W3CDTF">2013-10-25T01:36:31Z</dcterms:modified>
</cp:coreProperties>
</file>